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5" r:id="rId1"/>
  </p:sldMasterIdLst>
  <p:sldIdLst>
    <p:sldId id="256" r:id="rId2"/>
    <p:sldId id="265" r:id="rId3"/>
    <p:sldId id="264" r:id="rId4"/>
    <p:sldId id="261" r:id="rId5"/>
    <p:sldId id="262" r:id="rId6"/>
    <p:sldId id="263" r:id="rId7"/>
    <p:sldId id="266" r:id="rId8"/>
    <p:sldId id="267" r:id="rId9"/>
    <p:sldId id="277" r:id="rId10"/>
    <p:sldId id="279" r:id="rId11"/>
    <p:sldId id="268" r:id="rId12"/>
    <p:sldId id="278" r:id="rId13"/>
    <p:sldId id="275" r:id="rId14"/>
    <p:sldId id="269" r:id="rId15"/>
    <p:sldId id="274" r:id="rId16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2A86C1E2-2B0D-407A-AC5F-56DFB9FDD8AB}">
          <p14:sldIdLst>
            <p14:sldId id="256"/>
          </p14:sldIdLst>
        </p14:section>
        <p14:section name="Section sans titre" id="{CA3EACFF-7357-4F61-BC10-C643D16F87B1}">
          <p14:sldIdLst>
            <p14:sldId id="265"/>
            <p14:sldId id="264"/>
            <p14:sldId id="261"/>
            <p14:sldId id="262"/>
            <p14:sldId id="263"/>
            <p14:sldId id="266"/>
            <p14:sldId id="267"/>
            <p14:sldId id="277"/>
            <p14:sldId id="279"/>
            <p14:sldId id="268"/>
            <p14:sldId id="278"/>
            <p14:sldId id="275"/>
            <p14:sldId id="269"/>
            <p14:sldId id="27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882" autoAdjust="0"/>
    <p:restoredTop sz="94660"/>
  </p:normalViewPr>
  <p:slideViewPr>
    <p:cSldViewPr snapToGrid="0">
      <p:cViewPr varScale="1">
        <p:scale>
          <a:sx n="76" d="100"/>
          <a:sy n="76" d="100"/>
        </p:scale>
        <p:origin x="46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830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8921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399369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11/30/2018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4265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11/30/2018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237813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11/30/2018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4829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16598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172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907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785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11/30/2018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7202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11/30/2018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3430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11/30/2018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478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11/30/2018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3598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11/30/2018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83341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11/30/2018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5843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11/30/2018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8436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fr.wikipedia.org/wiki/Submersible" TargetMode="External"/><Relationship Id="rId2" Type="http://schemas.openxmlformats.org/officeDocument/2006/relationships/hyperlink" Target="https://fr.wikipedia.org/wiki/Immersion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407C71-6195-4AD6-982E-E12F572C25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89213" y="1120111"/>
            <a:ext cx="8915399" cy="2262781"/>
          </a:xfrm>
        </p:spPr>
        <p:txBody>
          <a:bodyPr/>
          <a:lstStyle/>
          <a:p>
            <a:r>
              <a:rPr lang="fr-FR" dirty="0"/>
              <a:t>Formation Eclairage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63B1168-0BF0-4F35-BF81-844E59B0D8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5428" y="4367470"/>
            <a:ext cx="4581144" cy="153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5209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7749340-87F3-41CB-9A64-20990B3D9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9115" y="975293"/>
            <a:ext cx="8915400" cy="3777622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  <a:p>
            <a:r>
              <a:rPr lang="fr-FR" dirty="0"/>
              <a:t>Certains comportent même un module Bluetooth (permet d’écouter de la musique</a:t>
            </a: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96EC10F-2186-473F-9905-9A61F1B0E7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9115" y="2269811"/>
            <a:ext cx="3724656" cy="248310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CCA10DF-0713-423B-B177-6E4DE135BB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4243" y="722629"/>
            <a:ext cx="2330612" cy="44829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28AFEE1-6002-4FF0-84AC-76BE58CD9D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9277" y="2372269"/>
            <a:ext cx="3724656" cy="2483464"/>
          </a:xfrm>
          <a:prstGeom prst="rect">
            <a:avLst/>
          </a:prstGeom>
        </p:spPr>
      </p:pic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D20B836F-50EE-4676-91F6-9DD49E78F6E4}"/>
              </a:ext>
            </a:extLst>
          </p:cNvPr>
          <p:cNvCxnSpPr/>
          <p:nvPr/>
        </p:nvCxnSpPr>
        <p:spPr>
          <a:xfrm flipH="1">
            <a:off x="8549640" y="3855720"/>
            <a:ext cx="178308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77357526-8BA6-4EF2-859B-1BDD939548CD}"/>
              </a:ext>
            </a:extLst>
          </p:cNvPr>
          <p:cNvCxnSpPr/>
          <p:nvPr/>
        </p:nvCxnSpPr>
        <p:spPr>
          <a:xfrm flipH="1" flipV="1">
            <a:off x="8749005" y="4356675"/>
            <a:ext cx="1127760" cy="7924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233B9F89-39CE-47E9-B6A8-6C4913C0942D}"/>
              </a:ext>
            </a:extLst>
          </p:cNvPr>
          <p:cNvCxnSpPr>
            <a:cxnSpLocks/>
          </p:cNvCxnSpPr>
          <p:nvPr/>
        </p:nvCxnSpPr>
        <p:spPr>
          <a:xfrm flipV="1">
            <a:off x="8549640" y="4507920"/>
            <a:ext cx="0" cy="10831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B2D1081F-9814-4169-8D0B-61F748E6DE7B}"/>
              </a:ext>
            </a:extLst>
          </p:cNvPr>
          <p:cNvCxnSpPr>
            <a:cxnSpLocks/>
          </p:cNvCxnSpPr>
          <p:nvPr/>
        </p:nvCxnSpPr>
        <p:spPr>
          <a:xfrm flipV="1">
            <a:off x="8046720" y="3855720"/>
            <a:ext cx="0" cy="10831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DF7683BA-79D8-45D1-9CCC-E992716E38F8}"/>
              </a:ext>
            </a:extLst>
          </p:cNvPr>
          <p:cNvSpPr txBox="1"/>
          <p:nvPr/>
        </p:nvSpPr>
        <p:spPr>
          <a:xfrm>
            <a:off x="10454640" y="3614001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Prise AC 250V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63D12189-7B27-49B8-94C7-0A851EF69A29}"/>
              </a:ext>
            </a:extLst>
          </p:cNvPr>
          <p:cNvSpPr txBox="1"/>
          <p:nvPr/>
        </p:nvSpPr>
        <p:spPr>
          <a:xfrm>
            <a:off x="9876765" y="5184531"/>
            <a:ext cx="2244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Inter Marche/arrêt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1B6B04F6-765A-4673-B011-EF03DAE1E235}"/>
              </a:ext>
            </a:extLst>
          </p:cNvPr>
          <p:cNvSpPr txBox="1"/>
          <p:nvPr/>
        </p:nvSpPr>
        <p:spPr>
          <a:xfrm>
            <a:off x="7586520" y="5653399"/>
            <a:ext cx="1811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Inter Bluetooth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C2C36639-33D4-4B03-BF8E-FD8C34B41073}"/>
              </a:ext>
            </a:extLst>
          </p:cNvPr>
          <p:cNvSpPr txBox="1"/>
          <p:nvPr/>
        </p:nvSpPr>
        <p:spPr>
          <a:xfrm>
            <a:off x="6943026" y="5028309"/>
            <a:ext cx="1255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Enceintes</a:t>
            </a:r>
          </a:p>
        </p:txBody>
      </p:sp>
    </p:spTree>
    <p:extLst>
      <p:ext uri="{BB962C8B-B14F-4D97-AF65-F5344CB8AC3E}">
        <p14:creationId xmlns:p14="http://schemas.microsoft.com/office/powerpoint/2010/main" val="39464132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0ADEAC-47AB-4249-A419-40986F65F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éclairages sur batterie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A975CD7-DB28-4E0F-8D60-5AB41F4FEB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Idéal pour le travail dans des milieux confinés (vide sanitaire, sous un évier, dans un grenier), l’éclairage sur batterie permet de travailler même quand il n’y a pas d’alimentation électrique,</a:t>
            </a: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DA10C4B-0258-4A5E-B99E-D004B4E0CF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9212" y="3761743"/>
            <a:ext cx="2622868" cy="174857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E412C2C-EA00-4960-B34B-83D8345A03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7840" y="3673065"/>
            <a:ext cx="1644505" cy="246675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E555981-BF08-4D18-B668-23A2F0B0ED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0280" y="3459965"/>
            <a:ext cx="1930693" cy="235213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DA979C4-37A8-4F75-A37F-0F826295A9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4243" y="722629"/>
            <a:ext cx="2330612" cy="448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6130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7749340-87F3-41CB-9A64-20990B3D9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9897" y="1798893"/>
            <a:ext cx="8915400" cy="3777622"/>
          </a:xfrm>
        </p:spPr>
        <p:txBody>
          <a:bodyPr/>
          <a:lstStyle/>
          <a:p>
            <a:r>
              <a:rPr lang="fr-FR" dirty="0"/>
              <a:t>Il existe des modèles qui fonctionnent soit sur batterie, soit sur secteur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3F9602B-FF73-4C7C-AF59-8EF8308CAE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4243" y="722629"/>
            <a:ext cx="2330612" cy="44829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841E6D3-A0B1-4D56-948F-0F4F17C06C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7240" y="2643402"/>
            <a:ext cx="5341620" cy="356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1693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1C6D21-B7E5-40F9-BE22-CFE3C88A1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1825" y="2788555"/>
            <a:ext cx="8911687" cy="1280890"/>
          </a:xfrm>
        </p:spPr>
        <p:txBody>
          <a:bodyPr/>
          <a:lstStyle/>
          <a:p>
            <a:pPr algn="ctr"/>
            <a:r>
              <a:rPr lang="fr-FR" dirty="0">
                <a:latin typeface="Arial Black" panose="020B0A04020102020204" pitchFamily="34" charset="0"/>
              </a:rPr>
              <a:t>IP, IK, qu’est ce que c’est ?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7DA34D1-8270-4557-AB4C-A10A9AB139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4243" y="722629"/>
            <a:ext cx="2330612" cy="448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8061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5855C5-39A6-46D3-AE47-2BE5C49A0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IK indice de protection mécanique</a:t>
            </a:r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AC2DAC42-1593-46E3-9F13-0DB9C54CBC4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41913991"/>
              </p:ext>
            </p:extLst>
          </p:nvPr>
        </p:nvGraphicFramePr>
        <p:xfrm>
          <a:off x="2592925" y="1391478"/>
          <a:ext cx="9201510" cy="5155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5649">
                  <a:extLst>
                    <a:ext uri="{9D8B030D-6E8A-4147-A177-3AD203B41FA5}">
                      <a16:colId xmlns:a16="http://schemas.microsoft.com/office/drawing/2014/main" val="2198755398"/>
                    </a:ext>
                  </a:extLst>
                </a:gridCol>
                <a:gridCol w="8295861">
                  <a:extLst>
                    <a:ext uri="{9D8B030D-6E8A-4147-A177-3AD203B41FA5}">
                      <a16:colId xmlns:a16="http://schemas.microsoft.com/office/drawing/2014/main" val="3698837762"/>
                    </a:ext>
                  </a:extLst>
                </a:gridCol>
              </a:tblGrid>
              <a:tr h="468645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3127952"/>
                  </a:ext>
                </a:extLst>
              </a:tr>
              <a:tr h="468645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Matériel protégé contre une énergie d’impact de 0.15 Joules </a:t>
                      </a:r>
                    </a:p>
                    <a:p>
                      <a:r>
                        <a:rPr lang="fr-FR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(choc équivalent à la chute d'une masse de 150 g depuis une hauteur de 10 cm)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3509753"/>
                  </a:ext>
                </a:extLst>
              </a:tr>
              <a:tr h="468645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Matériel protégé contre une énergie d’impact de 0.2 Joules </a:t>
                      </a:r>
                    </a:p>
                    <a:p>
                      <a:r>
                        <a:rPr lang="fr-FR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(choc équivalent à la chute d'une masse de 200 g depuis une hauteur de 10 cm)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4100855"/>
                  </a:ext>
                </a:extLst>
              </a:tr>
              <a:tr h="468645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Matériel protégé contre une énergie d’impact de 0.35 Joules </a:t>
                      </a:r>
                    </a:p>
                    <a:p>
                      <a:r>
                        <a:rPr lang="fr-FR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(choc équivalent à la chute d'une masse de 250 g depuis une hauteur de 15 cm)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9785895"/>
                  </a:ext>
                </a:extLst>
              </a:tr>
              <a:tr h="468645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Matériel protégé contre une énergie d’impact de 0.5 Joules </a:t>
                      </a:r>
                    </a:p>
                    <a:p>
                      <a:r>
                        <a:rPr lang="fr-FR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(choc équivalent à la chute d'une masse de 350 g depuis une hauteur de 20 cm)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3734662"/>
                  </a:ext>
                </a:extLst>
              </a:tr>
              <a:tr h="468645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Matériel protégé contre une énergie d’impact de 0.7 Joules </a:t>
                      </a:r>
                    </a:p>
                    <a:p>
                      <a:r>
                        <a:rPr lang="fr-FR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(choc équivalent à la chute d'une masse de 350 g depuis une hauteur de 20 cm)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1901295"/>
                  </a:ext>
                </a:extLst>
              </a:tr>
              <a:tr h="468645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Matériel protégé contre une énergie d’impact de 1 Joule </a:t>
                      </a:r>
                    </a:p>
                    <a:p>
                      <a:r>
                        <a:rPr lang="fr-FR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(choc équivalent à la chute d'une masse de 250 g depuis une hauteur de 40 cm)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0154854"/>
                  </a:ext>
                </a:extLst>
              </a:tr>
              <a:tr h="468645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Matériel protégé contre une énergie d’impact de 2 Joules </a:t>
                      </a:r>
                    </a:p>
                    <a:p>
                      <a:r>
                        <a:rPr lang="fr-FR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(choc équivalent à la chute d'une masse de 0.5 kg depuis une hauteur de 40 cm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4143455"/>
                  </a:ext>
                </a:extLst>
              </a:tr>
              <a:tr h="468645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Matériel protégé contre une énergie d’impact de 5 Joules </a:t>
                      </a:r>
                    </a:p>
                    <a:p>
                      <a:r>
                        <a:rPr lang="fr-FR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(choc équivalent à la chute d'une masse de 1.25 kg depuis une hauteur de 40 cm)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4264106"/>
                  </a:ext>
                </a:extLst>
              </a:tr>
              <a:tr h="468645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Matériel protégé contre une énergie d’impact de 10 Joules </a:t>
                      </a:r>
                    </a:p>
                    <a:p>
                      <a:r>
                        <a:rPr lang="fr-FR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(choc équivalent à la chute d'une masse de 2.5 kg depuis une hauteur de 40 cm)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2984482"/>
                  </a:ext>
                </a:extLst>
              </a:tr>
              <a:tr h="468645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Matériel protégé contre une énergie d’impact de 20 Joules </a:t>
                      </a:r>
                    </a:p>
                    <a:p>
                      <a:r>
                        <a:rPr lang="fr-FR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(choc équivalent à la chute d'une masse de 5 kg depuis une hauteur de 40 cm)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5585155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2FC601AD-9F97-49FC-ABBF-42CA431782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9075" y="175813"/>
            <a:ext cx="2330612" cy="448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6110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F7B856-58B3-41E8-AB09-E62196C0A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2" y="227870"/>
            <a:ext cx="8911687" cy="564610"/>
          </a:xfrm>
        </p:spPr>
        <p:txBody>
          <a:bodyPr>
            <a:normAutofit/>
          </a:bodyPr>
          <a:lstStyle/>
          <a:p>
            <a:r>
              <a:rPr lang="fr-FR" sz="2800" dirty="0"/>
              <a:t>IP = indice de protection </a:t>
            </a:r>
          </a:p>
        </p:txBody>
      </p:sp>
      <p:graphicFrame>
        <p:nvGraphicFramePr>
          <p:cNvPr id="6" name="Espace réservé du contenu 5">
            <a:extLst>
              <a:ext uri="{FF2B5EF4-FFF2-40B4-BE49-F238E27FC236}">
                <a16:creationId xmlns:a16="http://schemas.microsoft.com/office/drawing/2014/main" id="{CFDE787C-D819-4C95-9C30-0566B97C911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8847334"/>
              </p:ext>
            </p:extLst>
          </p:nvPr>
        </p:nvGraphicFramePr>
        <p:xfrm>
          <a:off x="1524000" y="679587"/>
          <a:ext cx="10534650" cy="61784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2965">
                  <a:extLst>
                    <a:ext uri="{9D8B030D-6E8A-4147-A177-3AD203B41FA5}">
                      <a16:colId xmlns:a16="http://schemas.microsoft.com/office/drawing/2014/main" val="127665394"/>
                    </a:ext>
                  </a:extLst>
                </a:gridCol>
                <a:gridCol w="2648054">
                  <a:extLst>
                    <a:ext uri="{9D8B030D-6E8A-4147-A177-3AD203B41FA5}">
                      <a16:colId xmlns:a16="http://schemas.microsoft.com/office/drawing/2014/main" val="2622821591"/>
                    </a:ext>
                  </a:extLst>
                </a:gridCol>
                <a:gridCol w="7483631">
                  <a:extLst>
                    <a:ext uri="{9D8B030D-6E8A-4147-A177-3AD203B41FA5}">
                      <a16:colId xmlns:a16="http://schemas.microsoft.com/office/drawing/2014/main" val="254474744"/>
                    </a:ext>
                  </a:extLst>
                </a:gridCol>
              </a:tblGrid>
              <a:tr h="144147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1er chiffre = protection contre les solides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2ème chiffre = protection contre les liquides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5277126"/>
                  </a:ext>
                </a:extLst>
              </a:tr>
              <a:tr h="435201">
                <a:tc>
                  <a:txBody>
                    <a:bodyPr/>
                    <a:lstStyle/>
                    <a:p>
                      <a:r>
                        <a:rPr lang="fr-FR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b="1" dirty="0"/>
                        <a:t>Aucune protection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b="1" dirty="0"/>
                        <a:t>Aucune protection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5706983"/>
                  </a:ext>
                </a:extLst>
              </a:tr>
              <a:tr h="592773">
                <a:tc>
                  <a:txBody>
                    <a:bodyPr/>
                    <a:lstStyle/>
                    <a:p>
                      <a:r>
                        <a:rPr lang="fr-FR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b="1" dirty="0"/>
                        <a:t>Protégé contre les corps solides supérieurs a 50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b="1" dirty="0"/>
                        <a:t>Protégé contre les chutes verticales de gouttes d’eau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5140919"/>
                  </a:ext>
                </a:extLst>
              </a:tr>
              <a:tr h="503646">
                <a:tc>
                  <a:txBody>
                    <a:bodyPr/>
                    <a:lstStyle/>
                    <a:p>
                      <a:r>
                        <a:rPr lang="fr-FR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b="1" dirty="0"/>
                        <a:t>Protégé contre les corps solides supérieurs à 12,5 mm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b="1" dirty="0"/>
                        <a:t>Protégé contre les chutes d’eau jusqu’à 15° de la verticale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5784510"/>
                  </a:ext>
                </a:extLst>
              </a:tr>
              <a:tr h="463323">
                <a:tc>
                  <a:txBody>
                    <a:bodyPr/>
                    <a:lstStyle/>
                    <a:p>
                      <a:r>
                        <a:rPr lang="fr-FR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b="1" dirty="0"/>
                        <a:t>Protégé contre les corps solides supérieurs à 2,5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b="1" dirty="0"/>
                        <a:t>Protégé contre l’eau en pluie jusqu’à 60° de la verticale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6411606"/>
                  </a:ext>
                </a:extLst>
              </a:tr>
              <a:tr h="592773">
                <a:tc>
                  <a:txBody>
                    <a:bodyPr/>
                    <a:lstStyle/>
                    <a:p>
                      <a:r>
                        <a:rPr lang="fr-FR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b="1" dirty="0"/>
                        <a:t>Protégé contre les corps solides supérieurs à 1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b="1" dirty="0"/>
                        <a:t>Protégé contre les projections d’eau de toutes directions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5550259"/>
                  </a:ext>
                </a:extLst>
              </a:tr>
              <a:tr h="573177">
                <a:tc>
                  <a:txBody>
                    <a:bodyPr/>
                    <a:lstStyle/>
                    <a:p>
                      <a:r>
                        <a:rPr lang="fr-FR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b="1" dirty="0"/>
                        <a:t>Protégé contre les poussières et résidus microscopiques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b="1" dirty="0"/>
                        <a:t>Protégé contre les jets d’eau de toutes directions à la lance (buse 6,3mm, distance 2,5/3m débit 12,5l/minutes)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5505600"/>
                  </a:ext>
                </a:extLst>
              </a:tr>
              <a:tr h="435201">
                <a:tc>
                  <a:txBody>
                    <a:bodyPr/>
                    <a:lstStyle/>
                    <a:p>
                      <a:r>
                        <a:rPr lang="fr-FR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b="1" dirty="0"/>
                        <a:t>Totalement protégé contre les poussières.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b="1" dirty="0"/>
                        <a:t>Protégé contre les forts jets d'eau de toutes directions à la lance (buse de 12,5 mm, distance 2,5 m à 3 m, débit 100 l/min ±5 %)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735184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fr-FR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dirty="0">
                          <a:solidFill>
                            <a:schemeClr val="tx1"/>
                          </a:solidFill>
                        </a:rPr>
                        <a:t>Protégé contre les effets de l'</a:t>
                      </a:r>
                      <a:r>
                        <a:rPr lang="fr-FR" sz="1200" b="1" dirty="0">
                          <a:solidFill>
                            <a:schemeClr val="tx1"/>
                          </a:solidFill>
                          <a:hlinkClick r:id="rId2" tooltip="Immersion"/>
                        </a:rPr>
                        <a:t>immersion</a:t>
                      </a:r>
                      <a:r>
                        <a:rPr lang="fr-FR" sz="1200" b="1" dirty="0">
                          <a:solidFill>
                            <a:schemeClr val="tx1"/>
                          </a:solidFill>
                        </a:rPr>
                        <a:t> temporaire (jusqu'à 1 m) et pendant 30 minutes La pénétration d'eau en quantité nuisible ne sera pas possible lorsque l'équipement est immergé dans l'eau dans des conditions définies de pression et de temps (jusqu'à 1 m de submersion)</a:t>
                      </a:r>
                    </a:p>
                    <a:p>
                      <a:endParaRPr lang="fr-FR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1049969"/>
                  </a:ext>
                </a:extLst>
              </a:tr>
              <a:tr h="435201">
                <a:tc>
                  <a:txBody>
                    <a:bodyPr/>
                    <a:lstStyle/>
                    <a:p>
                      <a:r>
                        <a:rPr lang="fr-FR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b="1" dirty="0">
                          <a:solidFill>
                            <a:schemeClr val="tx1"/>
                          </a:solidFill>
                        </a:rPr>
                        <a:t>Matériel </a:t>
                      </a:r>
                      <a:r>
                        <a:rPr lang="fr-FR" sz="1200" b="1" dirty="0">
                          <a:solidFill>
                            <a:schemeClr val="tx1"/>
                          </a:solidFill>
                          <a:hlinkClick r:id="rId3" tooltip="Submersible"/>
                        </a:rPr>
                        <a:t>submersible</a:t>
                      </a:r>
                      <a:r>
                        <a:rPr lang="fr-FR" sz="1200" b="1" dirty="0">
                          <a:solidFill>
                            <a:schemeClr val="tx1"/>
                          </a:solidFill>
                        </a:rPr>
                        <a:t> dans des conditions spécifiées en durée et en pression (immersion prolongée)</a:t>
                      </a:r>
                      <a:r>
                        <a:rPr lang="fr-FR" sz="1200" b="1" baseline="30000" dirty="0">
                          <a:solidFill>
                            <a:schemeClr val="tx1"/>
                          </a:solidFill>
                        </a:rPr>
                        <a:t>4</a:t>
                      </a:r>
                      <a:r>
                        <a:rPr lang="fr-FR" sz="1200" b="1" dirty="0">
                          <a:solidFill>
                            <a:schemeClr val="tx1"/>
                          </a:solidFill>
                        </a:rPr>
                        <a:t> au-delà de 1 m. Normalement, cela signifie que l'équipement est hermétiquement fermé, cependant, avec certains types de matériel, cela peut signifier que l'eau peut pénétrer, mais sans produire d'effets nuisibles. Protection contre la submersion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2646791"/>
                  </a:ext>
                </a:extLst>
              </a:tr>
            </a:tbl>
          </a:graphicData>
        </a:graphic>
      </p:graphicFrame>
      <p:pic>
        <p:nvPicPr>
          <p:cNvPr id="4" name="Image 3">
            <a:extLst>
              <a:ext uri="{FF2B5EF4-FFF2-40B4-BE49-F238E27FC236}">
                <a16:creationId xmlns:a16="http://schemas.microsoft.com/office/drawing/2014/main" id="{A2B91FB3-73EB-4468-8C6C-1132DE4335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2788" y="61878"/>
            <a:ext cx="2330612" cy="448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3238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1CE6EAD-854E-4859-AAB7-D796C88869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/>
              <a:t>	Le matériel d’éclairage a beaucoup évolué ces dernières années (Interdiction de la production de certains types d’ampoules, évolution techniques des sources lumineuses LED).</a:t>
            </a:r>
          </a:p>
          <a:p>
            <a:pPr marL="0" indent="0">
              <a:buNone/>
            </a:pPr>
            <a:r>
              <a:rPr lang="fr-FR" dirty="0"/>
              <a:t>Ce document a pour but de vous donner quelques informations de base afin de vous aider à apporter les informations nécessaires pour la vente auprès de vos clients professionnels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AA07CEA-9748-46D5-A7A3-BCBF986BA2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4243" y="722629"/>
            <a:ext cx="2330612" cy="448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9083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1C6D21-B7E5-40F9-BE22-CFE3C88A1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1825" y="2788555"/>
            <a:ext cx="8911687" cy="1280890"/>
          </a:xfrm>
        </p:spPr>
        <p:txBody>
          <a:bodyPr/>
          <a:lstStyle/>
          <a:p>
            <a:pPr algn="ctr"/>
            <a:r>
              <a:rPr lang="fr-FR" dirty="0">
                <a:latin typeface="Arial Black" panose="020B0A04020102020204" pitchFamily="34" charset="0"/>
              </a:rPr>
              <a:t>Watt, Lumen, Kelvin, qu’est-ce que c’est ?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749C49F-B602-4F91-8B2B-3FA7FA7CAA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4243" y="722629"/>
            <a:ext cx="2330612" cy="448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5761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B8A0020A-748F-4EEC-90E7-7CB04EB4C5FC}"/>
              </a:ext>
            </a:extLst>
          </p:cNvPr>
          <p:cNvSpPr txBox="1"/>
          <p:nvPr/>
        </p:nvSpPr>
        <p:spPr>
          <a:xfrm>
            <a:off x="1802296" y="1338470"/>
            <a:ext cx="967408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/>
              <a:t>Watt et Lumen : Quelle différence ?</a:t>
            </a:r>
          </a:p>
          <a:p>
            <a:endParaRPr lang="fr-FR" b="1" u="sng" dirty="0"/>
          </a:p>
          <a:p>
            <a:endParaRPr lang="fr-FR" b="1" u="sng" dirty="0"/>
          </a:p>
          <a:p>
            <a:endParaRPr lang="fr-FR" b="1" u="sng" dirty="0"/>
          </a:p>
          <a:p>
            <a:r>
              <a:rPr lang="fr-FR" dirty="0"/>
              <a:t>	Le </a:t>
            </a:r>
            <a:r>
              <a:rPr lang="fr-FR" b="1" dirty="0"/>
              <a:t>Watt (W) est une unité de puissance électrique consommée</a:t>
            </a:r>
            <a:r>
              <a:rPr lang="fr-FR" dirty="0"/>
              <a:t>,</a:t>
            </a:r>
          </a:p>
          <a:p>
            <a:r>
              <a:rPr lang="fr-FR" dirty="0"/>
              <a:t>pour les éclairages halogènes, plus l’éclairage était puissant, plus le nombre de Watt était élevé.</a:t>
            </a:r>
          </a:p>
          <a:p>
            <a:r>
              <a:rPr lang="fr-FR" dirty="0"/>
              <a:t>	Pour l’éclairage halogène il faut compter 10 à 15 lumen par Watt consommé, pour l’éclairage </a:t>
            </a:r>
            <a:r>
              <a:rPr lang="fr-FR" dirty="0" err="1"/>
              <a:t>Led</a:t>
            </a:r>
            <a:r>
              <a:rPr lang="fr-FR" dirty="0"/>
              <a:t>, on obtient jusqu’à 130 lumen par Watt</a:t>
            </a:r>
          </a:p>
          <a:p>
            <a:endParaRPr lang="fr-FR" dirty="0"/>
          </a:p>
          <a:p>
            <a:r>
              <a:rPr lang="fr-FR" dirty="0"/>
              <a:t>	Le </a:t>
            </a:r>
            <a:r>
              <a:rPr lang="fr-FR" b="1" dirty="0"/>
              <a:t>Lumen (lm) est l’unité de mesure du flux lumineux </a:t>
            </a:r>
            <a:r>
              <a:rPr lang="fr-FR" dirty="0"/>
              <a:t>du système international.</a:t>
            </a:r>
          </a:p>
          <a:p>
            <a:endParaRPr lang="fr-FR" dirty="0"/>
          </a:p>
          <a:p>
            <a:r>
              <a:rPr lang="fr-FR" dirty="0"/>
              <a:t>	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AF32920-BBFE-4F40-811C-D70A48483A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4243" y="722629"/>
            <a:ext cx="2330612" cy="448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8540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7E5B52F-D1E9-42C4-B094-B5D9400C15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2924" y="1525046"/>
            <a:ext cx="9089739" cy="5453270"/>
          </a:xfrm>
        </p:spPr>
        <p:txBody>
          <a:bodyPr>
            <a:normAutofit lnSpcReduction="10000"/>
          </a:bodyPr>
          <a:lstStyle/>
          <a:p>
            <a:r>
              <a:rPr lang="fr-FR" dirty="0"/>
              <a:t>Le degré Kelvin (K) permet de mesurer la couleur de la lumière perçue par l’œil humain, plus le nombre de Kelvin est élevé plus la température est blanche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Les sources lumineuses dont la température est située en dessous de 3000 Kelvin sont des lumières d’ambiances (éclairage des pièces comme une chambre un séjour)</a:t>
            </a:r>
          </a:p>
          <a:p>
            <a:r>
              <a:rPr lang="fr-FR" dirty="0"/>
              <a:t>Les sources lumineuses dont la température est située au dessus de 5000 Kelvin sont des lumières de travail (ex: pour un bureau 4000 Kelvin, pour un éclairage extérieur ou pour un travail de finition température &gt; 6000 Kelvin)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EB25EC7-7C1D-443C-9F85-2E14488841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8525" y="2409560"/>
            <a:ext cx="6963277" cy="2496832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F51A1C92-B7CE-4ED3-8172-1129AFCDFA80}"/>
              </a:ext>
            </a:extLst>
          </p:cNvPr>
          <p:cNvSpPr txBox="1"/>
          <p:nvPr/>
        </p:nvSpPr>
        <p:spPr>
          <a:xfrm>
            <a:off x="2832100" y="713457"/>
            <a:ext cx="2986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u="sng" dirty="0"/>
              <a:t>Qu’est-ce que le Kelvin ?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E5B51DF-F980-42D0-A563-F40170DC71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4243" y="722629"/>
            <a:ext cx="2330612" cy="448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9618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62379E-4129-4C69-AF19-BAF8EEDD0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éclairages de chantier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466D090-EA56-4E24-871B-395BED1BA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2925" y="1540188"/>
            <a:ext cx="8915400" cy="3777622"/>
          </a:xfrm>
        </p:spPr>
        <p:txBody>
          <a:bodyPr/>
          <a:lstStyle/>
          <a:p>
            <a:r>
              <a:rPr lang="fr-FR" dirty="0"/>
              <a:t>Il existe 2 types d’éclairages de chantier </a:t>
            </a:r>
          </a:p>
          <a:p>
            <a:pPr lvl="1"/>
            <a:r>
              <a:rPr lang="fr-FR" dirty="0"/>
              <a:t>Les éclairages sur secteur (230V / 24V)</a:t>
            </a:r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marL="457200" lvl="1" indent="0">
              <a:buNone/>
            </a:pPr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r>
              <a:rPr lang="fr-FR" dirty="0"/>
              <a:t>Les éclairages sur batterie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5EF6072-305B-4C90-A976-CDC49ABE2F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2200" y="2582566"/>
            <a:ext cx="2402042" cy="160049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A6251D3-1852-408D-9EFD-B9F7EC0560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4966" y="2425148"/>
            <a:ext cx="2668067" cy="177871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1DE414B-3EB9-4A00-BCCE-866FE04180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9239" y="2274262"/>
            <a:ext cx="3860698" cy="190879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A87D8D8-619B-4CB1-9B24-5BF8E19282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3930" y="5189170"/>
            <a:ext cx="2104140" cy="140276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B3666D5-E27A-453B-B28E-AAD15CA6D5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53082" y="4383248"/>
            <a:ext cx="1878762" cy="228886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97AC42A-6C60-4FCC-8082-6DF811EA0F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1800" y="5167937"/>
            <a:ext cx="1557656" cy="103827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7F776BC-110A-4394-AB42-D6D6DACEB6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94243" y="722629"/>
            <a:ext cx="2330612" cy="448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200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673E06-5B52-4A7C-9AD5-7865BD761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éclairages sur secteur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106964A-7E9D-42E3-89F6-4FE61CD252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2925" y="1480783"/>
            <a:ext cx="8915400" cy="3777622"/>
          </a:xfrm>
        </p:spPr>
        <p:txBody>
          <a:bodyPr/>
          <a:lstStyle/>
          <a:p>
            <a:r>
              <a:rPr lang="fr-FR" dirty="0"/>
              <a:t>Les éclairages sur secteur sont la plupart du temps en 230V, l’appareil doit avoir </a:t>
            </a:r>
            <a:r>
              <a:rPr lang="fr-FR" b="1" dirty="0"/>
              <a:t>au minimum une protection IP44 </a:t>
            </a:r>
            <a:r>
              <a:rPr lang="fr-FR" dirty="0"/>
              <a:t>(voir tableau de IP en annexe), et être </a:t>
            </a:r>
            <a:r>
              <a:rPr lang="fr-FR" b="1" dirty="0"/>
              <a:t>équipé d’un câble HO5 ou HO7 RN-F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Ils peuvent être équipés de prises afin de pouvoir brancher de l’outillage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D292832-F8D3-44E3-A1FF-0C2B007AD6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8700" y="2577382"/>
            <a:ext cx="2554853" cy="170323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09504F8-0E20-4702-B66A-76C2CFCC70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2450" y="4895682"/>
            <a:ext cx="2552636" cy="170323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062B364-103E-4F15-B4DF-C3263E7382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4243" y="722629"/>
            <a:ext cx="2330612" cy="448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966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A8C5CA5-4CAB-4C72-AC9E-05E708B55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2706" y="450572"/>
            <a:ext cx="9065413" cy="6194067"/>
          </a:xfrm>
        </p:spPr>
        <p:txBody>
          <a:bodyPr/>
          <a:lstStyle/>
          <a:p>
            <a:r>
              <a:rPr lang="fr-FR" dirty="0"/>
              <a:t>Pour des travaux minutieux comme la peinture, la menuiserie, il existe des éclairages orientables, ils permettent de diriger le flux lumineux selon les besoins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La longueur du câble est un élément important pour la  praticité d’un luminaire, cela permet de déplacer le luminaire sur le chantier plus facilement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695F594-2506-487E-8053-A8CBADBB06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8519" y="1953640"/>
            <a:ext cx="5413787" cy="2676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3962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7749340-87F3-41CB-9A64-20990B3D9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9115" y="701040"/>
            <a:ext cx="8915400" cy="3777622"/>
          </a:xfrm>
        </p:spPr>
        <p:txBody>
          <a:bodyPr/>
          <a:lstStyle/>
          <a:p>
            <a:r>
              <a:rPr lang="fr-FR" dirty="0"/>
              <a:t>Pour les zones de travail plus grandes ou pour les travaux nécessitants plus d’éclairage, il existe des luminaires plus puissants,</a:t>
            </a:r>
          </a:p>
          <a:p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6CE71A9-0625-4104-9351-DDA09CA0B2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9115" y="1794527"/>
            <a:ext cx="2288036" cy="152701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BE2C8AB-7CF5-45B7-BF8A-FBB615764F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0310" y="1818030"/>
            <a:ext cx="2452575" cy="48768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616B09F1-FE0D-4DE7-91CF-D943647536D5}"/>
              </a:ext>
            </a:extLst>
          </p:cNvPr>
          <p:cNvSpPr txBox="1"/>
          <p:nvPr/>
        </p:nvSpPr>
        <p:spPr>
          <a:xfrm>
            <a:off x="3321659" y="3429000"/>
            <a:ext cx="21579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/>
              <a:t>Projecteur </a:t>
            </a:r>
            <a:r>
              <a:rPr lang="fr-FR" sz="1600" b="1" dirty="0" err="1"/>
              <a:t>led</a:t>
            </a:r>
            <a:r>
              <a:rPr lang="fr-FR" sz="1600" b="1" dirty="0"/>
              <a:t> 200W</a:t>
            </a:r>
          </a:p>
          <a:p>
            <a:r>
              <a:rPr lang="fr-FR" sz="1600" b="1" dirty="0"/>
              <a:t>20000 lumen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DC21A03-B985-4B23-AF73-FC48B2DFA85A}"/>
              </a:ext>
            </a:extLst>
          </p:cNvPr>
          <p:cNvSpPr txBox="1"/>
          <p:nvPr/>
        </p:nvSpPr>
        <p:spPr>
          <a:xfrm>
            <a:off x="9564097" y="2982723"/>
            <a:ext cx="23006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/>
              <a:t>Projecteur sur trépied</a:t>
            </a:r>
          </a:p>
          <a:p>
            <a:r>
              <a:rPr lang="fr-FR" sz="1600" b="1" dirty="0"/>
              <a:t>3 x 200W</a:t>
            </a:r>
          </a:p>
          <a:p>
            <a:r>
              <a:rPr lang="fr-FR" sz="1600" b="1" dirty="0"/>
              <a:t>60000 lumen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8749457-B16F-4D5B-AE6D-BD44E16250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1659" y="4121233"/>
            <a:ext cx="1357151" cy="203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892305"/>
      </p:ext>
    </p:extLst>
  </p:cSld>
  <p:clrMapOvr>
    <a:masterClrMapping/>
  </p:clrMapOvr>
</p:sld>
</file>

<file path=ppt/theme/theme1.xml><?xml version="1.0" encoding="utf-8"?>
<a:theme xmlns:a="http://schemas.openxmlformats.org/drawingml/2006/main" name="Brin">
  <a:themeElements>
    <a:clrScheme name="Brin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Brin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rin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3163</TotalTime>
  <Words>841</Words>
  <Application>Microsoft Office PowerPoint</Application>
  <PresentationFormat>Grand écran</PresentationFormat>
  <Paragraphs>131</Paragraphs>
  <Slides>15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0" baseType="lpstr">
      <vt:lpstr>Arial</vt:lpstr>
      <vt:lpstr>Arial Black</vt:lpstr>
      <vt:lpstr>Century Gothic</vt:lpstr>
      <vt:lpstr>Wingdings 3</vt:lpstr>
      <vt:lpstr>Brin</vt:lpstr>
      <vt:lpstr>Formation Eclairage</vt:lpstr>
      <vt:lpstr>Présentation PowerPoint</vt:lpstr>
      <vt:lpstr>Watt, Lumen, Kelvin, qu’est-ce que c’est ? </vt:lpstr>
      <vt:lpstr>Présentation PowerPoint</vt:lpstr>
      <vt:lpstr>Présentation PowerPoint</vt:lpstr>
      <vt:lpstr>Les éclairages de chantier</vt:lpstr>
      <vt:lpstr>Les éclairages sur secteur</vt:lpstr>
      <vt:lpstr>Présentation PowerPoint</vt:lpstr>
      <vt:lpstr>Présentation PowerPoint</vt:lpstr>
      <vt:lpstr>Présentation PowerPoint</vt:lpstr>
      <vt:lpstr>Les éclairages sur batterie</vt:lpstr>
      <vt:lpstr>Présentation PowerPoint</vt:lpstr>
      <vt:lpstr>IP, IK, qu’est ce que c’est ? </vt:lpstr>
      <vt:lpstr>IK indice de protection mécanique</vt:lpstr>
      <vt:lpstr>IP = indice de protection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Formation Enrouleur CEBA</dc:title>
  <dc:creator>TSE DIVALTO - BELLEMIN Christophe</dc:creator>
  <cp:lastModifiedBy>CEBA - Marianne SEER</cp:lastModifiedBy>
  <cp:revision>96</cp:revision>
  <cp:lastPrinted>2018-11-26T08:52:20Z</cp:lastPrinted>
  <dcterms:created xsi:type="dcterms:W3CDTF">2018-04-12T09:25:49Z</dcterms:created>
  <dcterms:modified xsi:type="dcterms:W3CDTF">2018-11-30T08:06:10Z</dcterms:modified>
</cp:coreProperties>
</file>