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72" r:id="rId4"/>
    <p:sldId id="274" r:id="rId5"/>
    <p:sldId id="259" r:id="rId6"/>
    <p:sldId id="262" r:id="rId7"/>
    <p:sldId id="271" r:id="rId8"/>
    <p:sldId id="269" r:id="rId9"/>
    <p:sldId id="265" r:id="rId10"/>
    <p:sldId id="261" r:id="rId11"/>
    <p:sldId id="266" r:id="rId12"/>
    <p:sldId id="267" r:id="rId13"/>
    <p:sldId id="268"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varScale="1">
        <p:scale>
          <a:sx n="114" d="100"/>
          <a:sy n="114" d="100"/>
        </p:scale>
        <p:origin x="1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9/17/2018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r.wikipedia.org/wiki/Submersible" TargetMode="External"/><Relationship Id="rId2" Type="http://schemas.openxmlformats.org/officeDocument/2006/relationships/hyperlink" Target="https://fr.wikipedia.org/wiki/Immers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07C71-6195-4AD6-982E-E12F572C25DB}"/>
              </a:ext>
            </a:extLst>
          </p:cNvPr>
          <p:cNvSpPr>
            <a:spLocks noGrp="1"/>
          </p:cNvSpPr>
          <p:nvPr>
            <p:ph type="ctrTitle"/>
          </p:nvPr>
        </p:nvSpPr>
        <p:spPr>
          <a:xfrm>
            <a:off x="2589213" y="1120111"/>
            <a:ext cx="8915399" cy="2262781"/>
          </a:xfrm>
        </p:spPr>
        <p:txBody>
          <a:bodyPr/>
          <a:lstStyle/>
          <a:p>
            <a:r>
              <a:rPr lang="fr-FR" dirty="0"/>
              <a:t>Formation Enrouleur</a:t>
            </a:r>
          </a:p>
        </p:txBody>
      </p:sp>
      <p:sp>
        <p:nvSpPr>
          <p:cNvPr id="6" name="Sous-titre 5">
            <a:extLst>
              <a:ext uri="{FF2B5EF4-FFF2-40B4-BE49-F238E27FC236}">
                <a16:creationId xmlns:a16="http://schemas.microsoft.com/office/drawing/2014/main" id="{5117D8D0-0D3F-4302-B90F-CA74F25F43B5}"/>
              </a:ext>
            </a:extLst>
          </p:cNvPr>
          <p:cNvSpPr>
            <a:spLocks noGrp="1"/>
          </p:cNvSpPr>
          <p:nvPr>
            <p:ph type="subTitle" idx="1"/>
          </p:nvPr>
        </p:nvSpPr>
        <p:spPr/>
        <p:txBody>
          <a:bodyPr/>
          <a:lstStyle/>
          <a:p>
            <a:endParaRPr lang="fr-FR"/>
          </a:p>
        </p:txBody>
      </p:sp>
      <p:pic>
        <p:nvPicPr>
          <p:cNvPr id="4" name="Image 3">
            <a:extLst>
              <a:ext uri="{FF2B5EF4-FFF2-40B4-BE49-F238E27FC236}">
                <a16:creationId xmlns:a16="http://schemas.microsoft.com/office/drawing/2014/main" id="{50277FE9-4B6C-4097-B6FC-18F0DB1E51B6}"/>
              </a:ext>
            </a:extLst>
          </p:cNvPr>
          <p:cNvPicPr>
            <a:picLocks noChangeAspect="1"/>
          </p:cNvPicPr>
          <p:nvPr/>
        </p:nvPicPr>
        <p:blipFill>
          <a:blip r:embed="rId2"/>
          <a:stretch>
            <a:fillRect/>
          </a:stretch>
        </p:blipFill>
        <p:spPr>
          <a:xfrm>
            <a:off x="7805566" y="4601981"/>
            <a:ext cx="3377777" cy="659566"/>
          </a:xfrm>
          <a:prstGeom prst="rect">
            <a:avLst/>
          </a:prstGeom>
        </p:spPr>
      </p:pic>
    </p:spTree>
    <p:extLst>
      <p:ext uri="{BB962C8B-B14F-4D97-AF65-F5344CB8AC3E}">
        <p14:creationId xmlns:p14="http://schemas.microsoft.com/office/powerpoint/2010/main" val="3657520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248EB71-8D0A-4697-B53E-7A948327917D}"/>
              </a:ext>
            </a:extLst>
          </p:cNvPr>
          <p:cNvSpPr txBox="1"/>
          <p:nvPr/>
        </p:nvSpPr>
        <p:spPr>
          <a:xfrm>
            <a:off x="3868647" y="2594657"/>
            <a:ext cx="6772848" cy="1569660"/>
          </a:xfrm>
          <a:prstGeom prst="rect">
            <a:avLst/>
          </a:prstGeom>
          <a:noFill/>
        </p:spPr>
        <p:txBody>
          <a:bodyPr wrap="square" rtlCol="0">
            <a:spAutoFit/>
          </a:bodyPr>
          <a:lstStyle/>
          <a:p>
            <a:r>
              <a:rPr lang="fr-FR" sz="4800" dirty="0"/>
              <a:t>Enrouleur pour usage</a:t>
            </a:r>
          </a:p>
          <a:p>
            <a:r>
              <a:rPr lang="fr-FR" sz="4800" dirty="0"/>
              <a:t> professionnel </a:t>
            </a:r>
          </a:p>
        </p:txBody>
      </p:sp>
      <p:sp>
        <p:nvSpPr>
          <p:cNvPr id="3" name="Rectangle : coins arrondis 2">
            <a:extLst>
              <a:ext uri="{FF2B5EF4-FFF2-40B4-BE49-F238E27FC236}">
                <a16:creationId xmlns:a16="http://schemas.microsoft.com/office/drawing/2014/main" id="{DC21FBCF-BE25-42D7-B8B5-05A76500B612}"/>
              </a:ext>
            </a:extLst>
          </p:cNvPr>
          <p:cNvSpPr/>
          <p:nvPr/>
        </p:nvSpPr>
        <p:spPr>
          <a:xfrm>
            <a:off x="8076803" y="4386469"/>
            <a:ext cx="3618711" cy="213153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b="1" dirty="0">
              <a:solidFill>
                <a:schemeClr val="tx1"/>
              </a:solidFill>
            </a:endParaRPr>
          </a:p>
          <a:p>
            <a:pPr algn="r"/>
            <a:endParaRPr lang="fr-FR" b="1" dirty="0">
              <a:solidFill>
                <a:schemeClr val="tx1"/>
              </a:solidFill>
            </a:endParaRPr>
          </a:p>
          <a:p>
            <a:pPr algn="ctr"/>
            <a:r>
              <a:rPr lang="fr-FR" b="1" dirty="0">
                <a:solidFill>
                  <a:schemeClr val="tx1"/>
                </a:solidFill>
              </a:rPr>
              <a:t>Pour un usage professionnel : câble 2,5 mm² minimum obligatoire</a:t>
            </a:r>
          </a:p>
        </p:txBody>
      </p:sp>
      <p:pic>
        <p:nvPicPr>
          <p:cNvPr id="4" name="Graphique 3" descr="Avertissement">
            <a:extLst>
              <a:ext uri="{FF2B5EF4-FFF2-40B4-BE49-F238E27FC236}">
                <a16:creationId xmlns:a16="http://schemas.microsoft.com/office/drawing/2014/main" id="{27B82EE2-8DEF-4B3B-854E-83715DCA4F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28958" y="4386469"/>
            <a:ext cx="914400" cy="914400"/>
          </a:xfrm>
          <a:prstGeom prst="rect">
            <a:avLst/>
          </a:prstGeom>
        </p:spPr>
      </p:pic>
    </p:spTree>
    <p:extLst>
      <p:ext uri="{BB962C8B-B14F-4D97-AF65-F5344CB8AC3E}">
        <p14:creationId xmlns:p14="http://schemas.microsoft.com/office/powerpoint/2010/main" val="2560854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09DF328-0533-4229-A72D-1727FDF1B124}"/>
              </a:ext>
            </a:extLst>
          </p:cNvPr>
          <p:cNvPicPr>
            <a:picLocks noChangeAspect="1"/>
          </p:cNvPicPr>
          <p:nvPr/>
        </p:nvPicPr>
        <p:blipFill>
          <a:blip r:embed="rId2"/>
          <a:stretch>
            <a:fillRect/>
          </a:stretch>
        </p:blipFill>
        <p:spPr>
          <a:xfrm>
            <a:off x="6373928" y="1614212"/>
            <a:ext cx="3517927" cy="2346960"/>
          </a:xfrm>
          <a:prstGeom prst="rect">
            <a:avLst/>
          </a:prstGeom>
        </p:spPr>
      </p:pic>
      <p:sp>
        <p:nvSpPr>
          <p:cNvPr id="6" name="Rectangle : coins arrondis 5">
            <a:extLst>
              <a:ext uri="{FF2B5EF4-FFF2-40B4-BE49-F238E27FC236}">
                <a16:creationId xmlns:a16="http://schemas.microsoft.com/office/drawing/2014/main" id="{74F7CD79-4435-463D-8FCE-B01661EA18A2}"/>
              </a:ext>
            </a:extLst>
          </p:cNvPr>
          <p:cNvSpPr/>
          <p:nvPr/>
        </p:nvSpPr>
        <p:spPr>
          <a:xfrm>
            <a:off x="1583238" y="1614212"/>
            <a:ext cx="3618711" cy="2585426"/>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Prises 16 A Avec clapet</a:t>
            </a:r>
          </a:p>
          <a:p>
            <a:pPr algn="ctr"/>
            <a:r>
              <a:rPr lang="fr-FR" b="1" dirty="0">
                <a:solidFill>
                  <a:schemeClr val="tx1"/>
                </a:solidFill>
              </a:rPr>
              <a:t>Protection IP 44 </a:t>
            </a:r>
          </a:p>
          <a:p>
            <a:pPr algn="ctr"/>
            <a:r>
              <a:rPr lang="fr-FR" b="1" dirty="0">
                <a:solidFill>
                  <a:schemeClr val="tx1"/>
                </a:solidFill>
              </a:rPr>
              <a:t>Utilisation professionnelle </a:t>
            </a:r>
          </a:p>
          <a:p>
            <a:pPr algn="ctr"/>
            <a:r>
              <a:rPr lang="fr-FR" b="1" dirty="0">
                <a:solidFill>
                  <a:schemeClr val="tx1"/>
                </a:solidFill>
              </a:rPr>
              <a:t>Intérieur extérieur</a:t>
            </a:r>
          </a:p>
        </p:txBody>
      </p:sp>
      <p:sp>
        <p:nvSpPr>
          <p:cNvPr id="7" name="Titre 1">
            <a:extLst>
              <a:ext uri="{FF2B5EF4-FFF2-40B4-BE49-F238E27FC236}">
                <a16:creationId xmlns:a16="http://schemas.microsoft.com/office/drawing/2014/main" id="{D3F9F546-3124-4F24-B4E5-14DF29DF0CF6}"/>
              </a:ext>
            </a:extLst>
          </p:cNvPr>
          <p:cNvSpPr>
            <a:spLocks noGrp="1"/>
          </p:cNvSpPr>
          <p:nvPr>
            <p:ph type="title"/>
          </p:nvPr>
        </p:nvSpPr>
        <p:spPr>
          <a:xfrm>
            <a:off x="3759116" y="315289"/>
            <a:ext cx="5967979" cy="621594"/>
          </a:xfrm>
        </p:spPr>
        <p:txBody>
          <a:bodyPr>
            <a:normAutofit fontScale="90000"/>
          </a:bodyPr>
          <a:lstStyle/>
          <a:p>
            <a:r>
              <a:rPr lang="fr-FR" dirty="0"/>
              <a:t>Fiche 16 A à clapet </a:t>
            </a:r>
            <a:br>
              <a:rPr lang="fr-FR" dirty="0"/>
            </a:br>
            <a:endParaRPr lang="fr-FR" dirty="0"/>
          </a:p>
        </p:txBody>
      </p:sp>
      <p:pic>
        <p:nvPicPr>
          <p:cNvPr id="8" name="Image 7">
            <a:extLst>
              <a:ext uri="{FF2B5EF4-FFF2-40B4-BE49-F238E27FC236}">
                <a16:creationId xmlns:a16="http://schemas.microsoft.com/office/drawing/2014/main" id="{800C0B98-3B3D-409B-82E9-D6D3F8E25F4D}"/>
              </a:ext>
            </a:extLst>
          </p:cNvPr>
          <p:cNvPicPr>
            <a:picLocks noChangeAspect="1"/>
          </p:cNvPicPr>
          <p:nvPr/>
        </p:nvPicPr>
        <p:blipFill>
          <a:blip r:embed="rId3"/>
          <a:stretch>
            <a:fillRect/>
          </a:stretch>
        </p:blipFill>
        <p:spPr>
          <a:xfrm>
            <a:off x="8995913" y="1712280"/>
            <a:ext cx="895942" cy="816945"/>
          </a:xfrm>
          <a:prstGeom prst="rect">
            <a:avLst/>
          </a:prstGeom>
        </p:spPr>
      </p:pic>
      <p:pic>
        <p:nvPicPr>
          <p:cNvPr id="10" name="Image 9">
            <a:extLst>
              <a:ext uri="{FF2B5EF4-FFF2-40B4-BE49-F238E27FC236}">
                <a16:creationId xmlns:a16="http://schemas.microsoft.com/office/drawing/2014/main" id="{8FFE391F-D5A2-4A6F-9B97-371D53B9B3F5}"/>
              </a:ext>
            </a:extLst>
          </p:cNvPr>
          <p:cNvPicPr>
            <a:picLocks noChangeAspect="1"/>
          </p:cNvPicPr>
          <p:nvPr/>
        </p:nvPicPr>
        <p:blipFill>
          <a:blip r:embed="rId4"/>
          <a:stretch>
            <a:fillRect/>
          </a:stretch>
        </p:blipFill>
        <p:spPr>
          <a:xfrm>
            <a:off x="6209776" y="4121569"/>
            <a:ext cx="3682079" cy="2451212"/>
          </a:xfrm>
          <a:prstGeom prst="rect">
            <a:avLst/>
          </a:prstGeom>
        </p:spPr>
      </p:pic>
    </p:spTree>
    <p:extLst>
      <p:ext uri="{BB962C8B-B14F-4D97-AF65-F5344CB8AC3E}">
        <p14:creationId xmlns:p14="http://schemas.microsoft.com/office/powerpoint/2010/main" val="3921074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D70F69-D74F-4670-92C0-E26FA2DF37A9}"/>
              </a:ext>
            </a:extLst>
          </p:cNvPr>
          <p:cNvSpPr>
            <a:spLocks noGrp="1"/>
          </p:cNvSpPr>
          <p:nvPr>
            <p:ph type="title"/>
          </p:nvPr>
        </p:nvSpPr>
        <p:spPr>
          <a:xfrm>
            <a:off x="3759116" y="315289"/>
            <a:ext cx="5967979" cy="621594"/>
          </a:xfrm>
        </p:spPr>
        <p:txBody>
          <a:bodyPr>
            <a:normAutofit fontScale="90000"/>
          </a:bodyPr>
          <a:lstStyle/>
          <a:p>
            <a:r>
              <a:rPr lang="fr-FR" dirty="0"/>
              <a:t>Fiche de type P17 </a:t>
            </a:r>
            <a:br>
              <a:rPr lang="fr-FR" dirty="0"/>
            </a:br>
            <a:endParaRPr lang="fr-FR" dirty="0"/>
          </a:p>
        </p:txBody>
      </p:sp>
      <p:sp>
        <p:nvSpPr>
          <p:cNvPr id="3" name="Espace réservé du contenu 2">
            <a:extLst>
              <a:ext uri="{FF2B5EF4-FFF2-40B4-BE49-F238E27FC236}">
                <a16:creationId xmlns:a16="http://schemas.microsoft.com/office/drawing/2014/main" id="{367FDF58-E275-4DE0-879D-C67FB98EFF4F}"/>
              </a:ext>
            </a:extLst>
          </p:cNvPr>
          <p:cNvSpPr>
            <a:spLocks noGrp="1"/>
          </p:cNvSpPr>
          <p:nvPr>
            <p:ph idx="1"/>
          </p:nvPr>
        </p:nvSpPr>
        <p:spPr/>
        <p:txBody>
          <a:bodyPr/>
          <a:lstStyle/>
          <a:p>
            <a:pPr marL="0" indent="0">
              <a:buNone/>
            </a:pPr>
            <a:r>
              <a:rPr lang="fr-FR" dirty="0"/>
              <a:t> </a:t>
            </a:r>
          </a:p>
        </p:txBody>
      </p:sp>
      <p:pic>
        <p:nvPicPr>
          <p:cNvPr id="5" name="Image 4">
            <a:extLst>
              <a:ext uri="{FF2B5EF4-FFF2-40B4-BE49-F238E27FC236}">
                <a16:creationId xmlns:a16="http://schemas.microsoft.com/office/drawing/2014/main" id="{1034D75E-6A36-47A1-B7A6-9545098C6AE9}"/>
              </a:ext>
            </a:extLst>
          </p:cNvPr>
          <p:cNvPicPr>
            <a:picLocks noChangeAspect="1"/>
          </p:cNvPicPr>
          <p:nvPr/>
        </p:nvPicPr>
        <p:blipFill>
          <a:blip r:embed="rId2"/>
          <a:stretch>
            <a:fillRect/>
          </a:stretch>
        </p:blipFill>
        <p:spPr>
          <a:xfrm>
            <a:off x="4412974" y="1245704"/>
            <a:ext cx="2491409" cy="1868557"/>
          </a:xfrm>
          <a:prstGeom prst="rect">
            <a:avLst/>
          </a:prstGeom>
        </p:spPr>
      </p:pic>
      <p:sp>
        <p:nvSpPr>
          <p:cNvPr id="6" name="Rectangle : coins arrondis 5">
            <a:extLst>
              <a:ext uri="{FF2B5EF4-FFF2-40B4-BE49-F238E27FC236}">
                <a16:creationId xmlns:a16="http://schemas.microsoft.com/office/drawing/2014/main" id="{6EE9E31D-030A-4327-8F52-2ACFC896064C}"/>
              </a:ext>
            </a:extLst>
          </p:cNvPr>
          <p:cNvSpPr/>
          <p:nvPr/>
        </p:nvSpPr>
        <p:spPr>
          <a:xfrm>
            <a:off x="1522967" y="1245704"/>
            <a:ext cx="2730981" cy="1802296"/>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Prises P17 Avec clapet</a:t>
            </a:r>
          </a:p>
          <a:p>
            <a:pPr algn="ctr"/>
            <a:r>
              <a:rPr lang="fr-FR" b="1" dirty="0">
                <a:solidFill>
                  <a:schemeClr val="tx1"/>
                </a:solidFill>
              </a:rPr>
              <a:t>Protection IP 44</a:t>
            </a:r>
          </a:p>
          <a:p>
            <a:pPr algn="ctr"/>
            <a:r>
              <a:rPr lang="fr-FR" b="1" dirty="0">
                <a:solidFill>
                  <a:schemeClr val="tx1"/>
                </a:solidFill>
              </a:rPr>
              <a:t>Utilisation professionnelle </a:t>
            </a:r>
          </a:p>
          <a:p>
            <a:pPr algn="ctr"/>
            <a:r>
              <a:rPr lang="fr-FR" b="1" dirty="0">
                <a:solidFill>
                  <a:schemeClr val="tx1"/>
                </a:solidFill>
              </a:rPr>
              <a:t>Intérieur extérieur</a:t>
            </a:r>
          </a:p>
        </p:txBody>
      </p:sp>
      <p:pic>
        <p:nvPicPr>
          <p:cNvPr id="8" name="Image 7">
            <a:extLst>
              <a:ext uri="{FF2B5EF4-FFF2-40B4-BE49-F238E27FC236}">
                <a16:creationId xmlns:a16="http://schemas.microsoft.com/office/drawing/2014/main" id="{56232D12-2C7C-4E97-9CCD-EA7A3945DC5E}"/>
              </a:ext>
            </a:extLst>
          </p:cNvPr>
          <p:cNvPicPr>
            <a:picLocks noChangeAspect="1"/>
          </p:cNvPicPr>
          <p:nvPr/>
        </p:nvPicPr>
        <p:blipFill>
          <a:blip r:embed="rId3"/>
          <a:stretch>
            <a:fillRect/>
          </a:stretch>
        </p:blipFill>
        <p:spPr>
          <a:xfrm>
            <a:off x="4071616" y="3489342"/>
            <a:ext cx="3174123" cy="2113059"/>
          </a:xfrm>
          <a:prstGeom prst="rect">
            <a:avLst/>
          </a:prstGeom>
        </p:spPr>
      </p:pic>
      <p:sp>
        <p:nvSpPr>
          <p:cNvPr id="7" name="Rectangle : coins arrondis 6">
            <a:extLst>
              <a:ext uri="{FF2B5EF4-FFF2-40B4-BE49-F238E27FC236}">
                <a16:creationId xmlns:a16="http://schemas.microsoft.com/office/drawing/2014/main" id="{81E6F503-AE77-4867-81B1-12FDA6B3ACA8}"/>
              </a:ext>
            </a:extLst>
          </p:cNvPr>
          <p:cNvSpPr/>
          <p:nvPr/>
        </p:nvSpPr>
        <p:spPr>
          <a:xfrm>
            <a:off x="1522967" y="3048000"/>
            <a:ext cx="2730981" cy="286322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Fiche 24 Volts</a:t>
            </a:r>
          </a:p>
          <a:p>
            <a:pPr algn="ctr"/>
            <a:r>
              <a:rPr lang="fr-FR" sz="1600" b="1" dirty="0">
                <a:solidFill>
                  <a:schemeClr val="tx1"/>
                </a:solidFill>
              </a:rPr>
              <a:t>Prises P17 Avec clapet</a:t>
            </a:r>
          </a:p>
          <a:p>
            <a:pPr algn="ctr"/>
            <a:r>
              <a:rPr lang="fr-FR" sz="1600" b="1" dirty="0">
                <a:solidFill>
                  <a:schemeClr val="tx1"/>
                </a:solidFill>
              </a:rPr>
              <a:t>Protection IP 44</a:t>
            </a:r>
          </a:p>
          <a:p>
            <a:pPr algn="ctr"/>
            <a:r>
              <a:rPr lang="fr-FR" sz="1600" b="1" dirty="0">
                <a:solidFill>
                  <a:schemeClr val="tx1"/>
                </a:solidFill>
              </a:rPr>
              <a:t>Utilisation professionnelle </a:t>
            </a:r>
          </a:p>
          <a:p>
            <a:pPr algn="ctr"/>
            <a:r>
              <a:rPr lang="fr-FR" sz="1600" b="1" dirty="0">
                <a:solidFill>
                  <a:schemeClr val="tx1"/>
                </a:solidFill>
              </a:rPr>
              <a:t>Intérieur extérieur</a:t>
            </a:r>
          </a:p>
          <a:p>
            <a:pPr algn="ctr"/>
            <a:r>
              <a:rPr lang="fr-FR" sz="1600" b="1" dirty="0">
                <a:solidFill>
                  <a:schemeClr val="tx1"/>
                </a:solidFill>
              </a:rPr>
              <a:t>(Port de plaisance, silos a grain, chais, entreprise de recyclage de déchets ménagers)</a:t>
            </a:r>
          </a:p>
        </p:txBody>
      </p:sp>
      <p:pic>
        <p:nvPicPr>
          <p:cNvPr id="10" name="Image 9">
            <a:extLst>
              <a:ext uri="{FF2B5EF4-FFF2-40B4-BE49-F238E27FC236}">
                <a16:creationId xmlns:a16="http://schemas.microsoft.com/office/drawing/2014/main" id="{6F5C7CB0-CFEE-4EC9-8393-F1DBF035E7D7}"/>
              </a:ext>
            </a:extLst>
          </p:cNvPr>
          <p:cNvPicPr>
            <a:picLocks noChangeAspect="1"/>
          </p:cNvPicPr>
          <p:nvPr/>
        </p:nvPicPr>
        <p:blipFill>
          <a:blip r:embed="rId4"/>
          <a:stretch>
            <a:fillRect/>
          </a:stretch>
        </p:blipFill>
        <p:spPr>
          <a:xfrm>
            <a:off x="8769887" y="2350267"/>
            <a:ext cx="3422113" cy="2278149"/>
          </a:xfrm>
          <a:prstGeom prst="rect">
            <a:avLst/>
          </a:prstGeom>
        </p:spPr>
      </p:pic>
      <p:sp>
        <p:nvSpPr>
          <p:cNvPr id="9" name="Rectangle : coins arrondis 8">
            <a:extLst>
              <a:ext uri="{FF2B5EF4-FFF2-40B4-BE49-F238E27FC236}">
                <a16:creationId xmlns:a16="http://schemas.microsoft.com/office/drawing/2014/main" id="{927AA90B-E2E4-4F30-9275-93755BAC7E32}"/>
              </a:ext>
            </a:extLst>
          </p:cNvPr>
          <p:cNvSpPr/>
          <p:nvPr/>
        </p:nvSpPr>
        <p:spPr>
          <a:xfrm>
            <a:off x="6470691" y="2057731"/>
            <a:ext cx="2732889" cy="286322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Prises P17 Avec clapet</a:t>
            </a:r>
          </a:p>
          <a:p>
            <a:pPr algn="ctr"/>
            <a:r>
              <a:rPr lang="fr-FR" b="1" dirty="0">
                <a:solidFill>
                  <a:schemeClr val="tx1"/>
                </a:solidFill>
              </a:rPr>
              <a:t>Protection IP 66</a:t>
            </a:r>
          </a:p>
          <a:p>
            <a:pPr algn="ctr"/>
            <a:r>
              <a:rPr lang="fr-FR" b="1" dirty="0">
                <a:solidFill>
                  <a:schemeClr val="tx1"/>
                </a:solidFill>
              </a:rPr>
              <a:t>Utilisation professionnelle </a:t>
            </a:r>
          </a:p>
          <a:p>
            <a:pPr algn="ctr"/>
            <a:r>
              <a:rPr lang="fr-FR" b="1" dirty="0">
                <a:solidFill>
                  <a:schemeClr val="tx1"/>
                </a:solidFill>
              </a:rPr>
              <a:t>Intérieur extérieur</a:t>
            </a:r>
          </a:p>
          <a:p>
            <a:pPr algn="ctr"/>
            <a:r>
              <a:rPr lang="fr-FR" b="1" dirty="0">
                <a:solidFill>
                  <a:schemeClr val="tx1"/>
                </a:solidFill>
              </a:rPr>
              <a:t>Adapté pour les entreprises de démolition ou de désamiantage</a:t>
            </a:r>
          </a:p>
        </p:txBody>
      </p:sp>
      <p:pic>
        <p:nvPicPr>
          <p:cNvPr id="11" name="Image 10">
            <a:extLst>
              <a:ext uri="{FF2B5EF4-FFF2-40B4-BE49-F238E27FC236}">
                <a16:creationId xmlns:a16="http://schemas.microsoft.com/office/drawing/2014/main" id="{96ED00DD-B977-4042-B57F-446DC62ACD94}"/>
              </a:ext>
            </a:extLst>
          </p:cNvPr>
          <p:cNvPicPr>
            <a:picLocks noChangeAspect="1"/>
          </p:cNvPicPr>
          <p:nvPr/>
        </p:nvPicPr>
        <p:blipFill>
          <a:blip r:embed="rId5"/>
          <a:stretch>
            <a:fillRect/>
          </a:stretch>
        </p:blipFill>
        <p:spPr>
          <a:xfrm>
            <a:off x="10913579" y="706783"/>
            <a:ext cx="1182066" cy="1077841"/>
          </a:xfrm>
          <a:prstGeom prst="rect">
            <a:avLst/>
          </a:prstGeom>
        </p:spPr>
      </p:pic>
    </p:spTree>
    <p:extLst>
      <p:ext uri="{BB962C8B-B14F-4D97-AF65-F5344CB8AC3E}">
        <p14:creationId xmlns:p14="http://schemas.microsoft.com/office/powerpoint/2010/main" val="3985155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6CE943-DF21-4476-865A-9D65AFA32544}"/>
              </a:ext>
            </a:extLst>
          </p:cNvPr>
          <p:cNvSpPr>
            <a:spLocks noGrp="1"/>
          </p:cNvSpPr>
          <p:nvPr>
            <p:ph type="title"/>
          </p:nvPr>
        </p:nvSpPr>
        <p:spPr>
          <a:xfrm>
            <a:off x="5163848" y="741669"/>
            <a:ext cx="3397058" cy="767368"/>
          </a:xfrm>
        </p:spPr>
        <p:txBody>
          <a:bodyPr>
            <a:normAutofit fontScale="90000"/>
          </a:bodyPr>
          <a:lstStyle/>
          <a:p>
            <a:r>
              <a:rPr lang="fr-FR" dirty="0"/>
              <a:t>Fiche Maréchal  </a:t>
            </a:r>
            <a:br>
              <a:rPr lang="fr-FR" dirty="0"/>
            </a:br>
            <a:endParaRPr lang="fr-FR" dirty="0"/>
          </a:p>
        </p:txBody>
      </p:sp>
      <p:pic>
        <p:nvPicPr>
          <p:cNvPr id="5" name="Image 4">
            <a:extLst>
              <a:ext uri="{FF2B5EF4-FFF2-40B4-BE49-F238E27FC236}">
                <a16:creationId xmlns:a16="http://schemas.microsoft.com/office/drawing/2014/main" id="{23A237A5-E3DD-4C86-BE60-0E4973A45D8B}"/>
              </a:ext>
            </a:extLst>
          </p:cNvPr>
          <p:cNvPicPr>
            <a:picLocks noChangeAspect="1"/>
          </p:cNvPicPr>
          <p:nvPr/>
        </p:nvPicPr>
        <p:blipFill>
          <a:blip r:embed="rId2"/>
          <a:stretch>
            <a:fillRect/>
          </a:stretch>
        </p:blipFill>
        <p:spPr>
          <a:xfrm>
            <a:off x="5836920" y="2322402"/>
            <a:ext cx="4663440" cy="3104518"/>
          </a:xfrm>
          <a:prstGeom prst="rect">
            <a:avLst/>
          </a:prstGeom>
        </p:spPr>
      </p:pic>
      <p:sp>
        <p:nvSpPr>
          <p:cNvPr id="6" name="Rectangle : coins arrondis 5">
            <a:extLst>
              <a:ext uri="{FF2B5EF4-FFF2-40B4-BE49-F238E27FC236}">
                <a16:creationId xmlns:a16="http://schemas.microsoft.com/office/drawing/2014/main" id="{7DFF551D-866A-4251-8E1A-C1FEC93886A6}"/>
              </a:ext>
            </a:extLst>
          </p:cNvPr>
          <p:cNvSpPr/>
          <p:nvPr/>
        </p:nvSpPr>
        <p:spPr>
          <a:xfrm>
            <a:off x="2751609" y="2804161"/>
            <a:ext cx="3618711" cy="2585426"/>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Prises Marechal 30A Avec clapet</a:t>
            </a:r>
          </a:p>
          <a:p>
            <a:pPr algn="ctr"/>
            <a:r>
              <a:rPr lang="fr-FR" b="1" dirty="0">
                <a:solidFill>
                  <a:schemeClr val="tx1"/>
                </a:solidFill>
              </a:rPr>
              <a:t>Protection IP 55</a:t>
            </a:r>
          </a:p>
          <a:p>
            <a:pPr algn="ctr"/>
            <a:r>
              <a:rPr lang="fr-FR" b="1" dirty="0">
                <a:solidFill>
                  <a:schemeClr val="tx1"/>
                </a:solidFill>
              </a:rPr>
              <a:t>Utilisation industrielle </a:t>
            </a:r>
          </a:p>
          <a:p>
            <a:pPr algn="ctr"/>
            <a:r>
              <a:rPr lang="fr-FR" b="1" dirty="0">
                <a:solidFill>
                  <a:schemeClr val="tx1"/>
                </a:solidFill>
              </a:rPr>
              <a:t>Véhicule de sécurité incendie</a:t>
            </a:r>
          </a:p>
          <a:p>
            <a:pPr algn="ctr"/>
            <a:r>
              <a:rPr lang="fr-FR" b="1" dirty="0">
                <a:solidFill>
                  <a:schemeClr val="tx1"/>
                </a:solidFill>
              </a:rPr>
              <a:t>Intérieur extérieur</a:t>
            </a:r>
          </a:p>
        </p:txBody>
      </p:sp>
      <p:pic>
        <p:nvPicPr>
          <p:cNvPr id="7" name="Image 6">
            <a:extLst>
              <a:ext uri="{FF2B5EF4-FFF2-40B4-BE49-F238E27FC236}">
                <a16:creationId xmlns:a16="http://schemas.microsoft.com/office/drawing/2014/main" id="{F8FE939F-26C9-4AF8-B5E8-2DD8749B673E}"/>
              </a:ext>
            </a:extLst>
          </p:cNvPr>
          <p:cNvPicPr>
            <a:picLocks noChangeAspect="1"/>
          </p:cNvPicPr>
          <p:nvPr/>
        </p:nvPicPr>
        <p:blipFill>
          <a:blip r:embed="rId3"/>
          <a:stretch>
            <a:fillRect/>
          </a:stretch>
        </p:blipFill>
        <p:spPr>
          <a:xfrm>
            <a:off x="10500360" y="1125353"/>
            <a:ext cx="1316921" cy="1200805"/>
          </a:xfrm>
          <a:prstGeom prst="rect">
            <a:avLst/>
          </a:prstGeom>
        </p:spPr>
      </p:pic>
    </p:spTree>
    <p:extLst>
      <p:ext uri="{BB962C8B-B14F-4D97-AF65-F5344CB8AC3E}">
        <p14:creationId xmlns:p14="http://schemas.microsoft.com/office/powerpoint/2010/main" val="4016411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81BAD5-5AFD-490D-BC06-1835CF7E929B}"/>
              </a:ext>
            </a:extLst>
          </p:cNvPr>
          <p:cNvSpPr>
            <a:spLocks noGrp="1"/>
          </p:cNvSpPr>
          <p:nvPr>
            <p:ph type="title"/>
          </p:nvPr>
        </p:nvSpPr>
        <p:spPr>
          <a:xfrm>
            <a:off x="2592925" y="624110"/>
            <a:ext cx="8313614" cy="634847"/>
          </a:xfrm>
        </p:spPr>
        <p:txBody>
          <a:bodyPr>
            <a:normAutofit fontScale="90000"/>
          </a:bodyPr>
          <a:lstStyle/>
          <a:p>
            <a:r>
              <a:rPr lang="fr-FR" dirty="0"/>
              <a:t>Enrouleur avec protection différentielle</a:t>
            </a:r>
          </a:p>
        </p:txBody>
      </p:sp>
      <p:pic>
        <p:nvPicPr>
          <p:cNvPr id="6" name="Espace réservé du contenu 5">
            <a:extLst>
              <a:ext uri="{FF2B5EF4-FFF2-40B4-BE49-F238E27FC236}">
                <a16:creationId xmlns:a16="http://schemas.microsoft.com/office/drawing/2014/main" id="{A60A70AD-9142-4DBA-8CB3-B615D2987AD9}"/>
              </a:ext>
            </a:extLst>
          </p:cNvPr>
          <p:cNvPicPr>
            <a:picLocks noGrp="1" noChangeAspect="1"/>
          </p:cNvPicPr>
          <p:nvPr>
            <p:ph idx="1"/>
          </p:nvPr>
        </p:nvPicPr>
        <p:blipFill>
          <a:blip r:embed="rId2"/>
          <a:stretch>
            <a:fillRect/>
          </a:stretch>
        </p:blipFill>
        <p:spPr>
          <a:xfrm>
            <a:off x="7389336" y="2443707"/>
            <a:ext cx="3873024" cy="3873024"/>
          </a:xfrm>
        </p:spPr>
      </p:pic>
      <p:sp>
        <p:nvSpPr>
          <p:cNvPr id="4" name="Rectangle : coins arrondis 3">
            <a:extLst>
              <a:ext uri="{FF2B5EF4-FFF2-40B4-BE49-F238E27FC236}">
                <a16:creationId xmlns:a16="http://schemas.microsoft.com/office/drawing/2014/main" id="{E975CC2E-7270-4431-8C66-DD48BD712454}"/>
              </a:ext>
            </a:extLst>
          </p:cNvPr>
          <p:cNvSpPr/>
          <p:nvPr/>
        </p:nvSpPr>
        <p:spPr>
          <a:xfrm>
            <a:off x="2589212" y="3087506"/>
            <a:ext cx="3618711" cy="2585426"/>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Prises 16 A Avec clapet</a:t>
            </a:r>
          </a:p>
          <a:p>
            <a:pPr algn="ctr"/>
            <a:r>
              <a:rPr lang="fr-FR" b="1" dirty="0">
                <a:solidFill>
                  <a:schemeClr val="tx1"/>
                </a:solidFill>
              </a:rPr>
              <a:t>Protection IP 44 </a:t>
            </a:r>
          </a:p>
          <a:p>
            <a:pPr algn="ctr"/>
            <a:r>
              <a:rPr lang="fr-FR" b="1" dirty="0">
                <a:solidFill>
                  <a:schemeClr val="tx1"/>
                </a:solidFill>
              </a:rPr>
              <a:t>Utilisation professionnelle </a:t>
            </a:r>
          </a:p>
          <a:p>
            <a:pPr algn="ctr"/>
            <a:r>
              <a:rPr lang="fr-FR" b="1" dirty="0">
                <a:solidFill>
                  <a:schemeClr val="tx1"/>
                </a:solidFill>
              </a:rPr>
              <a:t>Intérieur extérieur</a:t>
            </a:r>
          </a:p>
        </p:txBody>
      </p:sp>
      <p:sp>
        <p:nvSpPr>
          <p:cNvPr id="9" name="ZoneTexte 8">
            <a:extLst>
              <a:ext uri="{FF2B5EF4-FFF2-40B4-BE49-F238E27FC236}">
                <a16:creationId xmlns:a16="http://schemas.microsoft.com/office/drawing/2014/main" id="{5B4EE754-1A39-4A12-9981-DA339452DBF8}"/>
              </a:ext>
            </a:extLst>
          </p:cNvPr>
          <p:cNvSpPr txBox="1"/>
          <p:nvPr/>
        </p:nvSpPr>
        <p:spPr>
          <a:xfrm>
            <a:off x="2589212" y="1528166"/>
            <a:ext cx="8673148" cy="646331"/>
          </a:xfrm>
          <a:prstGeom prst="rect">
            <a:avLst/>
          </a:prstGeom>
          <a:noFill/>
        </p:spPr>
        <p:txBody>
          <a:bodyPr wrap="square" rtlCol="0">
            <a:spAutoFit/>
          </a:bodyPr>
          <a:lstStyle/>
          <a:p>
            <a:r>
              <a:rPr lang="fr-FR" dirty="0"/>
              <a:t>Le disjoncteur différentiel est un dispositif de protection des personnes, il coupe le circuit en cas de fuite de courant. </a:t>
            </a:r>
          </a:p>
        </p:txBody>
      </p:sp>
    </p:spTree>
    <p:extLst>
      <p:ext uri="{BB962C8B-B14F-4D97-AF65-F5344CB8AC3E}">
        <p14:creationId xmlns:p14="http://schemas.microsoft.com/office/powerpoint/2010/main" val="2496479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D4DAAD-C9BF-4398-A4E9-04D3E756E51D}"/>
              </a:ext>
            </a:extLst>
          </p:cNvPr>
          <p:cNvSpPr>
            <a:spLocks noGrp="1"/>
          </p:cNvSpPr>
          <p:nvPr>
            <p:ph type="title"/>
          </p:nvPr>
        </p:nvSpPr>
        <p:spPr/>
        <p:txBody>
          <a:bodyPr/>
          <a:lstStyle/>
          <a:p>
            <a:r>
              <a:rPr lang="fr-FR" dirty="0"/>
              <a:t>Pourquoi ce document 	</a:t>
            </a:r>
          </a:p>
        </p:txBody>
      </p:sp>
      <p:sp>
        <p:nvSpPr>
          <p:cNvPr id="3" name="Espace réservé du contenu 2">
            <a:extLst>
              <a:ext uri="{FF2B5EF4-FFF2-40B4-BE49-F238E27FC236}">
                <a16:creationId xmlns:a16="http://schemas.microsoft.com/office/drawing/2014/main" id="{F7C48BA8-C591-49C4-90BB-F75EFE17BD06}"/>
              </a:ext>
            </a:extLst>
          </p:cNvPr>
          <p:cNvSpPr>
            <a:spLocks noGrp="1"/>
          </p:cNvSpPr>
          <p:nvPr>
            <p:ph idx="1"/>
          </p:nvPr>
        </p:nvSpPr>
        <p:spPr/>
        <p:txBody>
          <a:bodyPr/>
          <a:lstStyle/>
          <a:p>
            <a:r>
              <a:rPr lang="fr-FR" dirty="0"/>
              <a:t>Ce document a pour but de vous expliquer les différences entre les types d’enrouleurs (type de câble, type de puits de branchement, </a:t>
            </a:r>
            <a:r>
              <a:rPr lang="fr-FR" dirty="0" err="1"/>
              <a:t>etc</a:t>
            </a:r>
            <a:r>
              <a:rPr lang="fr-FR" dirty="0"/>
              <a:t>)</a:t>
            </a:r>
          </a:p>
          <a:p>
            <a:pPr lvl="1"/>
            <a:r>
              <a:rPr lang="fr-FR" dirty="0"/>
              <a:t>En effet des différences sont liées aux normes de construction adaptées à l’utilisation du produit,</a:t>
            </a:r>
          </a:p>
          <a:p>
            <a:pPr lvl="1"/>
            <a:endParaRPr lang="fr-FR" dirty="0"/>
          </a:p>
          <a:p>
            <a:pPr lvl="1"/>
            <a:r>
              <a:rPr lang="fr-FR" dirty="0"/>
              <a:t>Ce document est assez succinct, nous souhaitons vous faire part des quelques informations clefs pour vous aider à guider votre client dans son choix, n’hésitez pas à prendre contact avec votre commercial local, ou avec le service commercial pour toute demande particulière</a:t>
            </a:r>
          </a:p>
        </p:txBody>
      </p:sp>
    </p:spTree>
    <p:extLst>
      <p:ext uri="{BB962C8B-B14F-4D97-AF65-F5344CB8AC3E}">
        <p14:creationId xmlns:p14="http://schemas.microsoft.com/office/powerpoint/2010/main" val="938851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Stockage à accès direct 3">
            <a:extLst>
              <a:ext uri="{FF2B5EF4-FFF2-40B4-BE49-F238E27FC236}">
                <a16:creationId xmlns:a16="http://schemas.microsoft.com/office/drawing/2014/main" id="{08FA5D5B-04FE-463F-A6D1-9D38FB313859}"/>
              </a:ext>
            </a:extLst>
          </p:cNvPr>
          <p:cNvSpPr/>
          <p:nvPr/>
        </p:nvSpPr>
        <p:spPr>
          <a:xfrm>
            <a:off x="2308593" y="4810912"/>
            <a:ext cx="2721997" cy="1855304"/>
          </a:xfrm>
          <a:prstGeom prst="flowChartMagneticDrum">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Organigramme : Stockage à accès direct 4">
            <a:extLst>
              <a:ext uri="{FF2B5EF4-FFF2-40B4-BE49-F238E27FC236}">
                <a16:creationId xmlns:a16="http://schemas.microsoft.com/office/drawing/2014/main" id="{D833C7B9-08BD-4E67-B135-67AD4E51362F}"/>
              </a:ext>
            </a:extLst>
          </p:cNvPr>
          <p:cNvSpPr/>
          <p:nvPr/>
        </p:nvSpPr>
        <p:spPr>
          <a:xfrm>
            <a:off x="4235045" y="5079928"/>
            <a:ext cx="2724648" cy="1300557"/>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rganigramme : Stockage à accès direct 7">
            <a:extLst>
              <a:ext uri="{FF2B5EF4-FFF2-40B4-BE49-F238E27FC236}">
                <a16:creationId xmlns:a16="http://schemas.microsoft.com/office/drawing/2014/main" id="{C89FC615-6C1F-4A9D-B87E-4065E4F855D8}"/>
              </a:ext>
            </a:extLst>
          </p:cNvPr>
          <p:cNvSpPr/>
          <p:nvPr/>
        </p:nvSpPr>
        <p:spPr>
          <a:xfrm>
            <a:off x="6485249" y="5296142"/>
            <a:ext cx="829586" cy="380627"/>
          </a:xfrm>
          <a:prstGeom prst="flowChartMagneticDru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Organigramme : Stockage à accès direct 5">
            <a:extLst>
              <a:ext uri="{FF2B5EF4-FFF2-40B4-BE49-F238E27FC236}">
                <a16:creationId xmlns:a16="http://schemas.microsoft.com/office/drawing/2014/main" id="{98FEE487-CC87-48DB-9BBF-6F30BE84B664}"/>
              </a:ext>
            </a:extLst>
          </p:cNvPr>
          <p:cNvSpPr/>
          <p:nvPr/>
        </p:nvSpPr>
        <p:spPr>
          <a:xfrm>
            <a:off x="7084728" y="5369242"/>
            <a:ext cx="736821" cy="269909"/>
          </a:xfrm>
          <a:prstGeom prst="flowChartMagneticDrum">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Stockage à accès direct 11">
            <a:extLst>
              <a:ext uri="{FF2B5EF4-FFF2-40B4-BE49-F238E27FC236}">
                <a16:creationId xmlns:a16="http://schemas.microsoft.com/office/drawing/2014/main" id="{526D75C7-403B-4CDC-9327-D70001E45A2B}"/>
              </a:ext>
            </a:extLst>
          </p:cNvPr>
          <p:cNvSpPr/>
          <p:nvPr/>
        </p:nvSpPr>
        <p:spPr>
          <a:xfrm>
            <a:off x="6443141" y="5851650"/>
            <a:ext cx="829586" cy="380627"/>
          </a:xfrm>
          <a:prstGeom prst="flowChartMagneticDrum">
            <a:avLst/>
          </a:prstGeom>
          <a:pattFill prst="dkHorz">
            <a:fgClr>
              <a:srgbClr val="FFFF00"/>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Stockage à accès direct 9">
            <a:extLst>
              <a:ext uri="{FF2B5EF4-FFF2-40B4-BE49-F238E27FC236}">
                <a16:creationId xmlns:a16="http://schemas.microsoft.com/office/drawing/2014/main" id="{3A03BA93-7AF7-46EC-B5D9-68D9DECC6EC9}"/>
              </a:ext>
            </a:extLst>
          </p:cNvPr>
          <p:cNvSpPr/>
          <p:nvPr/>
        </p:nvSpPr>
        <p:spPr>
          <a:xfrm>
            <a:off x="6208643" y="5453149"/>
            <a:ext cx="829586" cy="380627"/>
          </a:xfrm>
          <a:prstGeom prst="flowChartMagneticDrum">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Stockage à accès direct 12">
            <a:extLst>
              <a:ext uri="{FF2B5EF4-FFF2-40B4-BE49-F238E27FC236}">
                <a16:creationId xmlns:a16="http://schemas.microsoft.com/office/drawing/2014/main" id="{31C14613-4AB3-4A86-AD6D-74CFA55C2A97}"/>
              </a:ext>
            </a:extLst>
          </p:cNvPr>
          <p:cNvSpPr/>
          <p:nvPr/>
        </p:nvSpPr>
        <p:spPr>
          <a:xfrm>
            <a:off x="7038229" y="5907008"/>
            <a:ext cx="736821" cy="269909"/>
          </a:xfrm>
          <a:prstGeom prst="flowChartMagneticDrum">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Stockage à accès direct 10">
            <a:extLst>
              <a:ext uri="{FF2B5EF4-FFF2-40B4-BE49-F238E27FC236}">
                <a16:creationId xmlns:a16="http://schemas.microsoft.com/office/drawing/2014/main" id="{2AED62C8-E6E6-4CD3-A743-6424FFE70577}"/>
              </a:ext>
            </a:extLst>
          </p:cNvPr>
          <p:cNvSpPr/>
          <p:nvPr/>
        </p:nvSpPr>
        <p:spPr>
          <a:xfrm>
            <a:off x="6854620" y="5504330"/>
            <a:ext cx="736821" cy="269909"/>
          </a:xfrm>
          <a:prstGeom prst="flowChartMagneticDrum">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A6A898E9-045C-4E0C-B5C0-680AFAE4DE60}"/>
              </a:ext>
            </a:extLst>
          </p:cNvPr>
          <p:cNvSpPr txBox="1"/>
          <p:nvPr/>
        </p:nvSpPr>
        <p:spPr>
          <a:xfrm>
            <a:off x="2887531" y="3429885"/>
            <a:ext cx="5897880" cy="1323439"/>
          </a:xfrm>
          <a:prstGeom prst="rect">
            <a:avLst/>
          </a:prstGeom>
          <a:noFill/>
        </p:spPr>
        <p:txBody>
          <a:bodyPr wrap="square" rtlCol="0">
            <a:spAutoFit/>
          </a:bodyPr>
          <a:lstStyle/>
          <a:p>
            <a:r>
              <a:rPr lang="fr-FR" sz="8000" dirty="0"/>
              <a:t>H-XX-X-X-X</a:t>
            </a:r>
          </a:p>
        </p:txBody>
      </p:sp>
      <p:sp>
        <p:nvSpPr>
          <p:cNvPr id="16" name="Titre 1">
            <a:extLst>
              <a:ext uri="{FF2B5EF4-FFF2-40B4-BE49-F238E27FC236}">
                <a16:creationId xmlns:a16="http://schemas.microsoft.com/office/drawing/2014/main" id="{E9CC867E-40BD-4251-8D66-9399478C0393}"/>
              </a:ext>
            </a:extLst>
          </p:cNvPr>
          <p:cNvSpPr>
            <a:spLocks noGrp="1"/>
          </p:cNvSpPr>
          <p:nvPr>
            <p:ph type="title"/>
          </p:nvPr>
        </p:nvSpPr>
        <p:spPr>
          <a:xfrm>
            <a:off x="1987297" y="247719"/>
            <a:ext cx="8878823" cy="800995"/>
          </a:xfrm>
        </p:spPr>
        <p:txBody>
          <a:bodyPr/>
          <a:lstStyle/>
          <a:p>
            <a:r>
              <a:rPr lang="fr-FR" dirty="0"/>
              <a:t>Signification des références de câbles	</a:t>
            </a:r>
          </a:p>
        </p:txBody>
      </p:sp>
      <p:cxnSp>
        <p:nvCxnSpPr>
          <p:cNvPr id="18" name="Connecteur droit avec flèche 17">
            <a:extLst>
              <a:ext uri="{FF2B5EF4-FFF2-40B4-BE49-F238E27FC236}">
                <a16:creationId xmlns:a16="http://schemas.microsoft.com/office/drawing/2014/main" id="{B8F4FBBF-3165-45C7-9C90-0B16C1FB62BE}"/>
              </a:ext>
            </a:extLst>
          </p:cNvPr>
          <p:cNvCxnSpPr/>
          <p:nvPr/>
        </p:nvCxnSpPr>
        <p:spPr>
          <a:xfrm flipH="1" flipV="1">
            <a:off x="2008979" y="2931415"/>
            <a:ext cx="1136903" cy="594360"/>
          </a:xfrm>
          <a:prstGeom prst="straightConnector1">
            <a:avLst/>
          </a:prstGeom>
          <a:ln w="41275">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83F3B582-5B12-4CCC-B7ED-AE2C79B4AB53}"/>
              </a:ext>
            </a:extLst>
          </p:cNvPr>
          <p:cNvCxnSpPr>
            <a:cxnSpLocks/>
          </p:cNvCxnSpPr>
          <p:nvPr/>
        </p:nvCxnSpPr>
        <p:spPr>
          <a:xfrm flipH="1" flipV="1">
            <a:off x="3526518" y="2930754"/>
            <a:ext cx="708527" cy="595021"/>
          </a:xfrm>
          <a:prstGeom prst="straightConnector1">
            <a:avLst/>
          </a:prstGeom>
          <a:ln w="41275">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4" name="Rectangle : coins arrondis 23">
            <a:extLst>
              <a:ext uri="{FF2B5EF4-FFF2-40B4-BE49-F238E27FC236}">
                <a16:creationId xmlns:a16="http://schemas.microsoft.com/office/drawing/2014/main" id="{B4AF0E0B-8D5C-4028-8E70-0F0F3F9DD439}"/>
              </a:ext>
            </a:extLst>
          </p:cNvPr>
          <p:cNvSpPr/>
          <p:nvPr/>
        </p:nvSpPr>
        <p:spPr>
          <a:xfrm>
            <a:off x="395096" y="2242769"/>
            <a:ext cx="1781523" cy="6102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H = norme Harmonisée</a:t>
            </a:r>
          </a:p>
        </p:txBody>
      </p:sp>
      <p:sp>
        <p:nvSpPr>
          <p:cNvPr id="25" name="Rectangle : coins arrondis 24">
            <a:extLst>
              <a:ext uri="{FF2B5EF4-FFF2-40B4-BE49-F238E27FC236}">
                <a16:creationId xmlns:a16="http://schemas.microsoft.com/office/drawing/2014/main" id="{D46C4A3C-E5C2-478C-9661-1931AF2CCE69}"/>
              </a:ext>
            </a:extLst>
          </p:cNvPr>
          <p:cNvSpPr/>
          <p:nvPr/>
        </p:nvSpPr>
        <p:spPr>
          <a:xfrm>
            <a:off x="2385340" y="1238860"/>
            <a:ext cx="2386718" cy="1589600"/>
          </a:xfrm>
          <a:prstGeom prst="roundRect">
            <a:avLst>
              <a:gd name="adj" fmla="val 735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Tension nominale:</a:t>
            </a:r>
          </a:p>
          <a:p>
            <a:pPr algn="ctr"/>
            <a:r>
              <a:rPr lang="fr-FR" b="1" dirty="0">
                <a:solidFill>
                  <a:schemeClr val="tx1"/>
                </a:solidFill>
              </a:rPr>
              <a:t>03 =300V</a:t>
            </a:r>
          </a:p>
          <a:p>
            <a:pPr algn="ctr"/>
            <a:r>
              <a:rPr lang="fr-FR" b="1" dirty="0">
                <a:solidFill>
                  <a:schemeClr val="tx1"/>
                </a:solidFill>
              </a:rPr>
              <a:t>05 =300/500V</a:t>
            </a:r>
          </a:p>
          <a:p>
            <a:pPr algn="ctr"/>
            <a:r>
              <a:rPr lang="fr-FR" b="1" dirty="0">
                <a:solidFill>
                  <a:schemeClr val="tx1"/>
                </a:solidFill>
              </a:rPr>
              <a:t>07= 450/750V</a:t>
            </a:r>
          </a:p>
          <a:p>
            <a:pPr algn="ctr"/>
            <a:r>
              <a:rPr lang="fr-FR" b="1" dirty="0">
                <a:solidFill>
                  <a:schemeClr val="tx1"/>
                </a:solidFill>
              </a:rPr>
              <a:t>1= 600/1000V</a:t>
            </a:r>
          </a:p>
        </p:txBody>
      </p:sp>
      <p:sp>
        <p:nvSpPr>
          <p:cNvPr id="26" name="Rectangle : coins arrondis 25">
            <a:extLst>
              <a:ext uri="{FF2B5EF4-FFF2-40B4-BE49-F238E27FC236}">
                <a16:creationId xmlns:a16="http://schemas.microsoft.com/office/drawing/2014/main" id="{A8E9969A-DB54-4D74-920E-6970C44D7AD5}"/>
              </a:ext>
            </a:extLst>
          </p:cNvPr>
          <p:cNvSpPr/>
          <p:nvPr/>
        </p:nvSpPr>
        <p:spPr>
          <a:xfrm>
            <a:off x="4914550" y="1238648"/>
            <a:ext cx="3199010" cy="1589600"/>
          </a:xfrm>
          <a:prstGeom prst="roundRect">
            <a:avLst>
              <a:gd name="adj" fmla="val 735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Gaine de protection:</a:t>
            </a:r>
          </a:p>
          <a:p>
            <a:pPr algn="ctr"/>
            <a:r>
              <a:rPr lang="fr-FR" sz="1600" b="1" dirty="0">
                <a:solidFill>
                  <a:schemeClr val="tx1"/>
                </a:solidFill>
              </a:rPr>
              <a:t>V = PVC</a:t>
            </a:r>
          </a:p>
          <a:p>
            <a:pPr algn="ctr"/>
            <a:r>
              <a:rPr lang="fr-FR" sz="1600" b="1" dirty="0">
                <a:solidFill>
                  <a:schemeClr val="tx1"/>
                </a:solidFill>
              </a:rPr>
              <a:t>R = 	Caoutchouc vulcanisé</a:t>
            </a:r>
          </a:p>
          <a:p>
            <a:pPr algn="ctr"/>
            <a:r>
              <a:rPr lang="fr-FR" sz="1600" b="1" dirty="0">
                <a:solidFill>
                  <a:schemeClr val="tx1"/>
                </a:solidFill>
              </a:rPr>
              <a:t>B = Caoutchouc d'éthylène propylène (EPR)</a:t>
            </a:r>
          </a:p>
        </p:txBody>
      </p:sp>
      <p:sp>
        <p:nvSpPr>
          <p:cNvPr id="27" name="Rectangle : coins arrondis 26">
            <a:extLst>
              <a:ext uri="{FF2B5EF4-FFF2-40B4-BE49-F238E27FC236}">
                <a16:creationId xmlns:a16="http://schemas.microsoft.com/office/drawing/2014/main" id="{063372C2-3CF1-4C66-8B20-96EC887E370B}"/>
              </a:ext>
            </a:extLst>
          </p:cNvPr>
          <p:cNvSpPr/>
          <p:nvPr/>
        </p:nvSpPr>
        <p:spPr>
          <a:xfrm>
            <a:off x="8256053" y="1238648"/>
            <a:ext cx="3199010" cy="1589600"/>
          </a:xfrm>
          <a:prstGeom prst="roundRect">
            <a:avLst>
              <a:gd name="adj" fmla="val 735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Isolant des conducteurs:</a:t>
            </a:r>
          </a:p>
          <a:p>
            <a:pPr algn="ctr"/>
            <a:r>
              <a:rPr lang="fr-FR" sz="1600" b="1" dirty="0">
                <a:solidFill>
                  <a:schemeClr val="tx1"/>
                </a:solidFill>
              </a:rPr>
              <a:t>V = PVC</a:t>
            </a:r>
          </a:p>
          <a:p>
            <a:pPr algn="ctr"/>
            <a:r>
              <a:rPr lang="fr-FR" sz="1600" b="1" dirty="0">
                <a:solidFill>
                  <a:schemeClr val="tx1"/>
                </a:solidFill>
              </a:rPr>
              <a:t>R = 	Caoutchouc vulcanisé</a:t>
            </a:r>
          </a:p>
          <a:p>
            <a:pPr algn="ctr"/>
            <a:r>
              <a:rPr lang="fr-FR" sz="1600" b="1" dirty="0">
                <a:solidFill>
                  <a:schemeClr val="tx1"/>
                </a:solidFill>
              </a:rPr>
              <a:t>N = Caoutchouc </a:t>
            </a:r>
            <a:r>
              <a:rPr lang="fr-FR" sz="1600" b="1" dirty="0" err="1">
                <a:solidFill>
                  <a:schemeClr val="tx1"/>
                </a:solidFill>
              </a:rPr>
              <a:t>néoprene</a:t>
            </a:r>
            <a:endParaRPr lang="fr-FR" sz="1600" b="1" dirty="0">
              <a:solidFill>
                <a:schemeClr val="tx1"/>
              </a:solidFill>
            </a:endParaRPr>
          </a:p>
        </p:txBody>
      </p:sp>
      <p:sp>
        <p:nvSpPr>
          <p:cNvPr id="28" name="Rectangle : coins arrondis 27">
            <a:extLst>
              <a:ext uri="{FF2B5EF4-FFF2-40B4-BE49-F238E27FC236}">
                <a16:creationId xmlns:a16="http://schemas.microsoft.com/office/drawing/2014/main" id="{30F4A430-0A46-4FFE-BE3D-B5878957BB4B}"/>
              </a:ext>
            </a:extLst>
          </p:cNvPr>
          <p:cNvSpPr/>
          <p:nvPr/>
        </p:nvSpPr>
        <p:spPr>
          <a:xfrm>
            <a:off x="9327640" y="3296804"/>
            <a:ext cx="2386718" cy="1589600"/>
          </a:xfrm>
          <a:prstGeom prst="roundRect">
            <a:avLst>
              <a:gd name="adj" fmla="val 735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Rigidité du </a:t>
            </a:r>
            <a:r>
              <a:rPr lang="fr-FR" b="1" dirty="0" err="1">
                <a:solidFill>
                  <a:schemeClr val="tx1"/>
                </a:solidFill>
              </a:rPr>
              <a:t>cable</a:t>
            </a:r>
            <a:r>
              <a:rPr lang="fr-FR" b="1" dirty="0">
                <a:solidFill>
                  <a:schemeClr val="tx1"/>
                </a:solidFill>
              </a:rPr>
              <a:t>:</a:t>
            </a:r>
          </a:p>
          <a:p>
            <a:pPr algn="ctr"/>
            <a:endParaRPr lang="fr-FR" b="1" dirty="0">
              <a:solidFill>
                <a:schemeClr val="tx1"/>
              </a:solidFill>
            </a:endParaRPr>
          </a:p>
          <a:p>
            <a:pPr algn="ctr"/>
            <a:r>
              <a:rPr lang="fr-FR" b="1" dirty="0">
                <a:solidFill>
                  <a:schemeClr val="tx1"/>
                </a:solidFill>
              </a:rPr>
              <a:t>F = </a:t>
            </a:r>
            <a:r>
              <a:rPr lang="fr-FR" b="1" dirty="0" err="1">
                <a:solidFill>
                  <a:schemeClr val="tx1"/>
                </a:solidFill>
              </a:rPr>
              <a:t>cable</a:t>
            </a:r>
            <a:r>
              <a:rPr lang="fr-FR" b="1" dirty="0">
                <a:solidFill>
                  <a:schemeClr val="tx1"/>
                </a:solidFill>
              </a:rPr>
              <a:t> souple</a:t>
            </a:r>
          </a:p>
        </p:txBody>
      </p:sp>
      <p:cxnSp>
        <p:nvCxnSpPr>
          <p:cNvPr id="29" name="Connecteur droit avec flèche 28">
            <a:extLst>
              <a:ext uri="{FF2B5EF4-FFF2-40B4-BE49-F238E27FC236}">
                <a16:creationId xmlns:a16="http://schemas.microsoft.com/office/drawing/2014/main" id="{4809E761-52D9-44B9-85EF-2D5BB1797DEE}"/>
              </a:ext>
            </a:extLst>
          </p:cNvPr>
          <p:cNvCxnSpPr>
            <a:cxnSpLocks/>
          </p:cNvCxnSpPr>
          <p:nvPr/>
        </p:nvCxnSpPr>
        <p:spPr>
          <a:xfrm flipV="1">
            <a:off x="5897563" y="2898561"/>
            <a:ext cx="1" cy="552614"/>
          </a:xfrm>
          <a:prstGeom prst="straightConnector1">
            <a:avLst/>
          </a:prstGeom>
          <a:ln w="41275">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A5E3D124-8C67-4BD0-8BE9-07FCA71331A5}"/>
              </a:ext>
            </a:extLst>
          </p:cNvPr>
          <p:cNvCxnSpPr>
            <a:cxnSpLocks/>
          </p:cNvCxnSpPr>
          <p:nvPr/>
        </p:nvCxnSpPr>
        <p:spPr>
          <a:xfrm flipV="1">
            <a:off x="7202373" y="2979020"/>
            <a:ext cx="1038075" cy="472155"/>
          </a:xfrm>
          <a:prstGeom prst="straightConnector1">
            <a:avLst/>
          </a:prstGeom>
          <a:ln w="41275">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5E8CF71A-A6A1-49B2-AC75-710B6BA3A485}"/>
              </a:ext>
            </a:extLst>
          </p:cNvPr>
          <p:cNvCxnSpPr>
            <a:cxnSpLocks/>
          </p:cNvCxnSpPr>
          <p:nvPr/>
        </p:nvCxnSpPr>
        <p:spPr>
          <a:xfrm>
            <a:off x="8261105" y="4052600"/>
            <a:ext cx="990335" cy="2908"/>
          </a:xfrm>
          <a:prstGeom prst="straightConnector1">
            <a:avLst/>
          </a:prstGeom>
          <a:ln w="41275">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116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F7B856-58B3-41E8-AB09-E62196C0AE3D}"/>
              </a:ext>
            </a:extLst>
          </p:cNvPr>
          <p:cNvSpPr>
            <a:spLocks noGrp="1"/>
          </p:cNvSpPr>
          <p:nvPr>
            <p:ph type="title"/>
          </p:nvPr>
        </p:nvSpPr>
        <p:spPr>
          <a:xfrm>
            <a:off x="2589212" y="227870"/>
            <a:ext cx="8911687" cy="564610"/>
          </a:xfrm>
        </p:spPr>
        <p:txBody>
          <a:bodyPr>
            <a:normAutofit/>
          </a:bodyPr>
          <a:lstStyle/>
          <a:p>
            <a:r>
              <a:rPr lang="fr-FR" sz="2800" dirty="0"/>
              <a:t>IP = indice de protection </a:t>
            </a:r>
          </a:p>
        </p:txBody>
      </p:sp>
      <p:graphicFrame>
        <p:nvGraphicFramePr>
          <p:cNvPr id="6" name="Espace réservé du contenu 5">
            <a:extLst>
              <a:ext uri="{FF2B5EF4-FFF2-40B4-BE49-F238E27FC236}">
                <a16:creationId xmlns:a16="http://schemas.microsoft.com/office/drawing/2014/main" id="{CFDE787C-D819-4C95-9C30-0566B97C9110}"/>
              </a:ext>
            </a:extLst>
          </p:cNvPr>
          <p:cNvGraphicFramePr>
            <a:graphicFrameLocks noGrp="1"/>
          </p:cNvGraphicFramePr>
          <p:nvPr>
            <p:ph idx="1"/>
            <p:extLst>
              <p:ext uri="{D42A27DB-BD31-4B8C-83A1-F6EECF244321}">
                <p14:modId xmlns:p14="http://schemas.microsoft.com/office/powerpoint/2010/main" val="526625785"/>
              </p:ext>
            </p:extLst>
          </p:nvPr>
        </p:nvGraphicFramePr>
        <p:xfrm>
          <a:off x="1524000" y="679587"/>
          <a:ext cx="10534650" cy="6178413"/>
        </p:xfrm>
        <a:graphic>
          <a:graphicData uri="http://schemas.openxmlformats.org/drawingml/2006/table">
            <a:tbl>
              <a:tblPr firstRow="1" bandRow="1">
                <a:tableStyleId>{5C22544A-7EE6-4342-B048-85BDC9FD1C3A}</a:tableStyleId>
              </a:tblPr>
              <a:tblGrid>
                <a:gridCol w="402965">
                  <a:extLst>
                    <a:ext uri="{9D8B030D-6E8A-4147-A177-3AD203B41FA5}">
                      <a16:colId xmlns:a16="http://schemas.microsoft.com/office/drawing/2014/main" val="127665394"/>
                    </a:ext>
                  </a:extLst>
                </a:gridCol>
                <a:gridCol w="2648054">
                  <a:extLst>
                    <a:ext uri="{9D8B030D-6E8A-4147-A177-3AD203B41FA5}">
                      <a16:colId xmlns:a16="http://schemas.microsoft.com/office/drawing/2014/main" val="2622821591"/>
                    </a:ext>
                  </a:extLst>
                </a:gridCol>
                <a:gridCol w="7483631">
                  <a:extLst>
                    <a:ext uri="{9D8B030D-6E8A-4147-A177-3AD203B41FA5}">
                      <a16:colId xmlns:a16="http://schemas.microsoft.com/office/drawing/2014/main" val="254474744"/>
                    </a:ext>
                  </a:extLst>
                </a:gridCol>
              </a:tblGrid>
              <a:tr h="144147">
                <a:tc>
                  <a:txBody>
                    <a:bodyPr/>
                    <a:lstStyle/>
                    <a:p>
                      <a:endParaRPr lang="fr-FR" dirty="0"/>
                    </a:p>
                  </a:txBody>
                  <a:tcPr/>
                </a:tc>
                <a:tc>
                  <a:txBody>
                    <a:bodyPr/>
                    <a:lstStyle/>
                    <a:p>
                      <a:pPr algn="ctr"/>
                      <a:r>
                        <a:rPr lang="fr-FR" dirty="0"/>
                        <a:t>1 er chiffre = protection contre les solides</a:t>
                      </a:r>
                    </a:p>
                  </a:txBody>
                  <a:tcPr/>
                </a:tc>
                <a:tc>
                  <a:txBody>
                    <a:bodyPr/>
                    <a:lstStyle/>
                    <a:p>
                      <a:pPr algn="ctr"/>
                      <a:r>
                        <a:rPr lang="fr-FR" dirty="0"/>
                        <a:t>2 </a:t>
                      </a:r>
                      <a:r>
                        <a:rPr lang="fr-FR" dirty="0" err="1"/>
                        <a:t>eme</a:t>
                      </a:r>
                      <a:r>
                        <a:rPr lang="fr-FR" dirty="0"/>
                        <a:t> chiffre = protection contre les liquides</a:t>
                      </a:r>
                    </a:p>
                  </a:txBody>
                  <a:tcPr/>
                </a:tc>
                <a:extLst>
                  <a:ext uri="{0D108BD9-81ED-4DB2-BD59-A6C34878D82A}">
                    <a16:rowId xmlns:a16="http://schemas.microsoft.com/office/drawing/2014/main" val="1655277126"/>
                  </a:ext>
                </a:extLst>
              </a:tr>
              <a:tr h="435201">
                <a:tc>
                  <a:txBody>
                    <a:bodyPr/>
                    <a:lstStyle/>
                    <a:p>
                      <a:r>
                        <a:rPr lang="fr-FR" dirty="0"/>
                        <a:t>0</a:t>
                      </a:r>
                    </a:p>
                  </a:txBody>
                  <a:tcPr/>
                </a:tc>
                <a:tc>
                  <a:txBody>
                    <a:bodyPr/>
                    <a:lstStyle/>
                    <a:p>
                      <a:r>
                        <a:rPr lang="fr-FR" sz="1200" b="1" dirty="0"/>
                        <a:t>Aucune protection</a:t>
                      </a:r>
                    </a:p>
                  </a:txBody>
                  <a:tcPr/>
                </a:tc>
                <a:tc>
                  <a:txBody>
                    <a:bodyPr/>
                    <a:lstStyle/>
                    <a:p>
                      <a:r>
                        <a:rPr lang="fr-FR" sz="1200" b="1" dirty="0"/>
                        <a:t>Aucune protection</a:t>
                      </a:r>
                    </a:p>
                  </a:txBody>
                  <a:tcPr/>
                </a:tc>
                <a:extLst>
                  <a:ext uri="{0D108BD9-81ED-4DB2-BD59-A6C34878D82A}">
                    <a16:rowId xmlns:a16="http://schemas.microsoft.com/office/drawing/2014/main" val="2515706983"/>
                  </a:ext>
                </a:extLst>
              </a:tr>
              <a:tr h="592773">
                <a:tc>
                  <a:txBody>
                    <a:bodyPr/>
                    <a:lstStyle/>
                    <a:p>
                      <a:r>
                        <a:rPr lang="fr-FR" dirty="0"/>
                        <a:t>1</a:t>
                      </a:r>
                    </a:p>
                  </a:txBody>
                  <a:tcPr/>
                </a:tc>
                <a:tc>
                  <a:txBody>
                    <a:bodyPr/>
                    <a:lstStyle/>
                    <a:p>
                      <a:r>
                        <a:rPr lang="fr-FR" sz="1200" b="1" dirty="0"/>
                        <a:t>Protégé contre les corps solides supérieurs a 50 mm</a:t>
                      </a:r>
                    </a:p>
                  </a:txBody>
                  <a:tcPr/>
                </a:tc>
                <a:tc>
                  <a:txBody>
                    <a:bodyPr/>
                    <a:lstStyle/>
                    <a:p>
                      <a:r>
                        <a:rPr lang="fr-FR" sz="1200" b="1" dirty="0"/>
                        <a:t>Protégé contre les chutes verticales de gouttes d’eau</a:t>
                      </a:r>
                    </a:p>
                  </a:txBody>
                  <a:tcPr/>
                </a:tc>
                <a:extLst>
                  <a:ext uri="{0D108BD9-81ED-4DB2-BD59-A6C34878D82A}">
                    <a16:rowId xmlns:a16="http://schemas.microsoft.com/office/drawing/2014/main" val="1435140919"/>
                  </a:ext>
                </a:extLst>
              </a:tr>
              <a:tr h="503646">
                <a:tc>
                  <a:txBody>
                    <a:bodyPr/>
                    <a:lstStyle/>
                    <a:p>
                      <a:r>
                        <a:rPr lang="fr-FR" dirty="0"/>
                        <a:t>2</a:t>
                      </a:r>
                    </a:p>
                  </a:txBody>
                  <a:tcPr/>
                </a:tc>
                <a:tc>
                  <a:txBody>
                    <a:bodyPr/>
                    <a:lstStyle/>
                    <a:p>
                      <a:r>
                        <a:rPr lang="fr-FR" sz="1200" b="1" dirty="0"/>
                        <a:t>Protégé contre les corps solides supérieurs à 12,5 mm </a:t>
                      </a:r>
                    </a:p>
                  </a:txBody>
                  <a:tcPr/>
                </a:tc>
                <a:tc>
                  <a:txBody>
                    <a:bodyPr/>
                    <a:lstStyle/>
                    <a:p>
                      <a:r>
                        <a:rPr lang="fr-FR" sz="1200" b="1" dirty="0"/>
                        <a:t>Protégé contre les chutes d’eau jusqu’à 15° de la verticale</a:t>
                      </a:r>
                    </a:p>
                  </a:txBody>
                  <a:tcPr/>
                </a:tc>
                <a:extLst>
                  <a:ext uri="{0D108BD9-81ED-4DB2-BD59-A6C34878D82A}">
                    <a16:rowId xmlns:a16="http://schemas.microsoft.com/office/drawing/2014/main" val="4205784510"/>
                  </a:ext>
                </a:extLst>
              </a:tr>
              <a:tr h="463323">
                <a:tc>
                  <a:txBody>
                    <a:bodyPr/>
                    <a:lstStyle/>
                    <a:p>
                      <a:r>
                        <a:rPr lang="fr-FR" dirty="0"/>
                        <a:t>3</a:t>
                      </a:r>
                    </a:p>
                  </a:txBody>
                  <a:tcPr/>
                </a:tc>
                <a:tc>
                  <a:txBody>
                    <a:bodyPr/>
                    <a:lstStyle/>
                    <a:p>
                      <a:r>
                        <a:rPr lang="fr-FR" sz="1200" b="1" dirty="0"/>
                        <a:t>Protégé contre les corps solides supérieurs à 2,5 mm</a:t>
                      </a:r>
                    </a:p>
                  </a:txBody>
                  <a:tcPr/>
                </a:tc>
                <a:tc>
                  <a:txBody>
                    <a:bodyPr/>
                    <a:lstStyle/>
                    <a:p>
                      <a:r>
                        <a:rPr lang="fr-FR" sz="1200" b="1" dirty="0"/>
                        <a:t>Protégé contre l’eau en pluie jusqu’à 60° de la verticale</a:t>
                      </a:r>
                    </a:p>
                  </a:txBody>
                  <a:tcPr/>
                </a:tc>
                <a:extLst>
                  <a:ext uri="{0D108BD9-81ED-4DB2-BD59-A6C34878D82A}">
                    <a16:rowId xmlns:a16="http://schemas.microsoft.com/office/drawing/2014/main" val="946411606"/>
                  </a:ext>
                </a:extLst>
              </a:tr>
              <a:tr h="592773">
                <a:tc>
                  <a:txBody>
                    <a:bodyPr/>
                    <a:lstStyle/>
                    <a:p>
                      <a:r>
                        <a:rPr lang="fr-FR" dirty="0"/>
                        <a:t>4</a:t>
                      </a:r>
                    </a:p>
                  </a:txBody>
                  <a:tcPr/>
                </a:tc>
                <a:tc>
                  <a:txBody>
                    <a:bodyPr/>
                    <a:lstStyle/>
                    <a:p>
                      <a:r>
                        <a:rPr lang="fr-FR" sz="1200" b="1" dirty="0"/>
                        <a:t>Protégé contre les corps solides supérieurs à 1 mm</a:t>
                      </a:r>
                    </a:p>
                  </a:txBody>
                  <a:tcPr/>
                </a:tc>
                <a:tc>
                  <a:txBody>
                    <a:bodyPr/>
                    <a:lstStyle/>
                    <a:p>
                      <a:r>
                        <a:rPr lang="fr-FR" sz="1200" b="1" dirty="0"/>
                        <a:t>Protégé contre les projections d’eau de toutes directions</a:t>
                      </a:r>
                    </a:p>
                  </a:txBody>
                  <a:tcPr/>
                </a:tc>
                <a:extLst>
                  <a:ext uri="{0D108BD9-81ED-4DB2-BD59-A6C34878D82A}">
                    <a16:rowId xmlns:a16="http://schemas.microsoft.com/office/drawing/2014/main" val="2705550259"/>
                  </a:ext>
                </a:extLst>
              </a:tr>
              <a:tr h="573177">
                <a:tc>
                  <a:txBody>
                    <a:bodyPr/>
                    <a:lstStyle/>
                    <a:p>
                      <a:r>
                        <a:rPr lang="fr-FR" dirty="0"/>
                        <a:t>5</a:t>
                      </a:r>
                    </a:p>
                  </a:txBody>
                  <a:tcPr/>
                </a:tc>
                <a:tc>
                  <a:txBody>
                    <a:bodyPr/>
                    <a:lstStyle/>
                    <a:p>
                      <a:r>
                        <a:rPr lang="fr-FR" sz="1200" b="1" dirty="0"/>
                        <a:t>Protégé contre les poussières et résidus microscopiques</a:t>
                      </a:r>
                    </a:p>
                  </a:txBody>
                  <a:tcPr/>
                </a:tc>
                <a:tc>
                  <a:txBody>
                    <a:bodyPr/>
                    <a:lstStyle/>
                    <a:p>
                      <a:r>
                        <a:rPr lang="fr-FR" sz="1200" b="1" dirty="0"/>
                        <a:t>Protégé contre les jets d’eau de toutes directions à la lance (buse 6,3mm, distance 2,5/3m débit 12,5l/minutes)</a:t>
                      </a:r>
                    </a:p>
                  </a:txBody>
                  <a:tcPr/>
                </a:tc>
                <a:extLst>
                  <a:ext uri="{0D108BD9-81ED-4DB2-BD59-A6C34878D82A}">
                    <a16:rowId xmlns:a16="http://schemas.microsoft.com/office/drawing/2014/main" val="595505600"/>
                  </a:ext>
                </a:extLst>
              </a:tr>
              <a:tr h="435201">
                <a:tc>
                  <a:txBody>
                    <a:bodyPr/>
                    <a:lstStyle/>
                    <a:p>
                      <a:r>
                        <a:rPr lang="fr-FR" dirty="0"/>
                        <a:t>6</a:t>
                      </a:r>
                    </a:p>
                  </a:txBody>
                  <a:tcPr/>
                </a:tc>
                <a:tc>
                  <a:txBody>
                    <a:bodyPr/>
                    <a:lstStyle/>
                    <a:p>
                      <a:r>
                        <a:rPr lang="fr-FR" sz="1200" b="1" dirty="0"/>
                        <a:t>Totalement protégé contre les poussières.</a:t>
                      </a:r>
                    </a:p>
                  </a:txBody>
                  <a:tcPr/>
                </a:tc>
                <a:tc>
                  <a:txBody>
                    <a:bodyPr/>
                    <a:lstStyle/>
                    <a:p>
                      <a:r>
                        <a:rPr lang="fr-FR" sz="1200" b="1" dirty="0"/>
                        <a:t>Protégé contre les forts jets d'eau de toutes directions à la lance (buse de 12,5 mm, distance 2,5 m à 3 m, débit 100 l/min ±5 %)</a:t>
                      </a:r>
                    </a:p>
                  </a:txBody>
                  <a:tcPr/>
                </a:tc>
                <a:extLst>
                  <a:ext uri="{0D108BD9-81ED-4DB2-BD59-A6C34878D82A}">
                    <a16:rowId xmlns:a16="http://schemas.microsoft.com/office/drawing/2014/main" val="2217351847"/>
                  </a:ext>
                </a:extLst>
              </a:tr>
              <a:tr h="0">
                <a:tc>
                  <a:txBody>
                    <a:bodyPr/>
                    <a:lstStyle/>
                    <a:p>
                      <a:r>
                        <a:rPr lang="fr-FR" dirty="0"/>
                        <a:t>7</a:t>
                      </a:r>
                    </a:p>
                  </a:txBody>
                  <a:tcPr/>
                </a:tc>
                <a:tc>
                  <a:txBody>
                    <a:bodyPr/>
                    <a:lstStyle/>
                    <a:p>
                      <a:endParaRPr lang="fr-FR"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dirty="0">
                          <a:solidFill>
                            <a:schemeClr val="tx1"/>
                          </a:solidFill>
                        </a:rPr>
                        <a:t>Protégé contre les effets de l'</a:t>
                      </a:r>
                      <a:r>
                        <a:rPr lang="fr-FR" sz="1200" b="1" dirty="0">
                          <a:solidFill>
                            <a:schemeClr val="tx1"/>
                          </a:solidFill>
                          <a:hlinkClick r:id="rId2" tooltip="Immersion"/>
                        </a:rPr>
                        <a:t>immersion</a:t>
                      </a:r>
                      <a:r>
                        <a:rPr lang="fr-FR" sz="1200" b="1" dirty="0">
                          <a:solidFill>
                            <a:schemeClr val="tx1"/>
                          </a:solidFill>
                        </a:rPr>
                        <a:t> temporaire (jusqu'à 1 m) et pendant 30 minutes La pénétration d'eau en quantité nuisible ne sera pas possible lorsque l'équipement est immergé dans l'eau dans des conditions définies de pression et de temps (jusqu'à 1 m de submersion)</a:t>
                      </a:r>
                    </a:p>
                    <a:p>
                      <a:endParaRPr lang="fr-FR" sz="1200" b="1" dirty="0">
                        <a:solidFill>
                          <a:schemeClr val="tx1"/>
                        </a:solidFill>
                      </a:endParaRPr>
                    </a:p>
                  </a:txBody>
                  <a:tcPr/>
                </a:tc>
                <a:extLst>
                  <a:ext uri="{0D108BD9-81ED-4DB2-BD59-A6C34878D82A}">
                    <a16:rowId xmlns:a16="http://schemas.microsoft.com/office/drawing/2014/main" val="2881049969"/>
                  </a:ext>
                </a:extLst>
              </a:tr>
              <a:tr h="435201">
                <a:tc>
                  <a:txBody>
                    <a:bodyPr/>
                    <a:lstStyle/>
                    <a:p>
                      <a:r>
                        <a:rPr lang="fr-FR" dirty="0"/>
                        <a:t>8</a:t>
                      </a:r>
                    </a:p>
                  </a:txBody>
                  <a:tcPr/>
                </a:tc>
                <a:tc>
                  <a:txBody>
                    <a:bodyPr/>
                    <a:lstStyle/>
                    <a:p>
                      <a:endParaRPr lang="fr-FR" sz="1200"/>
                    </a:p>
                  </a:txBody>
                  <a:tcPr/>
                </a:tc>
                <a:tc>
                  <a:txBody>
                    <a:bodyPr/>
                    <a:lstStyle/>
                    <a:p>
                      <a:r>
                        <a:rPr lang="fr-FR" sz="1200" b="1" dirty="0">
                          <a:solidFill>
                            <a:schemeClr val="tx1"/>
                          </a:solidFill>
                        </a:rPr>
                        <a:t>Matériel </a:t>
                      </a:r>
                      <a:r>
                        <a:rPr lang="fr-FR" sz="1200" b="1" dirty="0">
                          <a:solidFill>
                            <a:schemeClr val="tx1"/>
                          </a:solidFill>
                          <a:hlinkClick r:id="rId3" tooltip="Submersible"/>
                        </a:rPr>
                        <a:t>submersible</a:t>
                      </a:r>
                      <a:r>
                        <a:rPr lang="fr-FR" sz="1200" b="1" dirty="0">
                          <a:solidFill>
                            <a:schemeClr val="tx1"/>
                          </a:solidFill>
                        </a:rPr>
                        <a:t> dans des conditions spécifiées en durée et en pression (immersion prolongée)</a:t>
                      </a:r>
                      <a:r>
                        <a:rPr lang="fr-FR" sz="1200" b="1" baseline="30000" dirty="0">
                          <a:solidFill>
                            <a:schemeClr val="tx1"/>
                          </a:solidFill>
                        </a:rPr>
                        <a:t>4</a:t>
                      </a:r>
                      <a:r>
                        <a:rPr lang="fr-FR" sz="1200" b="1" dirty="0">
                          <a:solidFill>
                            <a:schemeClr val="tx1"/>
                          </a:solidFill>
                        </a:rPr>
                        <a:t> au-delà de 1 m. Normalement, cela signifie que l'équipement est hermétiquement fermé, cependant, avec certains types de matériel, cela peut signifier que l'eau peut pénétrer, mais sans produire d'effets nuisibles. Protection contre la submersion</a:t>
                      </a:r>
                    </a:p>
                  </a:txBody>
                  <a:tcPr/>
                </a:tc>
                <a:extLst>
                  <a:ext uri="{0D108BD9-81ED-4DB2-BD59-A6C34878D82A}">
                    <a16:rowId xmlns:a16="http://schemas.microsoft.com/office/drawing/2014/main" val="1502646791"/>
                  </a:ext>
                </a:extLst>
              </a:tr>
            </a:tbl>
          </a:graphicData>
        </a:graphic>
      </p:graphicFrame>
    </p:spTree>
    <p:extLst>
      <p:ext uri="{BB962C8B-B14F-4D97-AF65-F5344CB8AC3E}">
        <p14:creationId xmlns:p14="http://schemas.microsoft.com/office/powerpoint/2010/main" val="2152323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97BE24-630D-42FC-8117-F11B94F6306A}"/>
              </a:ext>
            </a:extLst>
          </p:cNvPr>
          <p:cNvSpPr>
            <a:spLocks noGrp="1"/>
          </p:cNvSpPr>
          <p:nvPr>
            <p:ph type="title"/>
          </p:nvPr>
        </p:nvSpPr>
        <p:spPr/>
        <p:txBody>
          <a:bodyPr/>
          <a:lstStyle/>
          <a:p>
            <a:r>
              <a:rPr lang="fr-FR" dirty="0"/>
              <a:t>Type de câble</a:t>
            </a:r>
          </a:p>
        </p:txBody>
      </p:sp>
      <p:sp>
        <p:nvSpPr>
          <p:cNvPr id="3" name="Espace réservé du contenu 2">
            <a:extLst>
              <a:ext uri="{FF2B5EF4-FFF2-40B4-BE49-F238E27FC236}">
                <a16:creationId xmlns:a16="http://schemas.microsoft.com/office/drawing/2014/main" id="{CD5D2B68-C98D-476D-8A3D-7CF4009F44C0}"/>
              </a:ext>
            </a:extLst>
          </p:cNvPr>
          <p:cNvSpPr>
            <a:spLocks noGrp="1"/>
          </p:cNvSpPr>
          <p:nvPr>
            <p:ph idx="1"/>
          </p:nvPr>
        </p:nvSpPr>
        <p:spPr/>
        <p:txBody>
          <a:bodyPr/>
          <a:lstStyle/>
          <a:p>
            <a:r>
              <a:rPr lang="fr-FR" dirty="0"/>
              <a:t>Cable HO5VV-F:</a:t>
            </a:r>
          </a:p>
          <a:p>
            <a:endParaRPr lang="fr-FR" dirty="0"/>
          </a:p>
          <a:p>
            <a:pPr lvl="1"/>
            <a:r>
              <a:rPr lang="fr-FR" dirty="0"/>
              <a:t>Usage domestique et intérieur uniquement</a:t>
            </a:r>
          </a:p>
          <a:p>
            <a:pPr lvl="1"/>
            <a:r>
              <a:rPr lang="fr-FR" dirty="0"/>
              <a:t>Gaine PVC</a:t>
            </a:r>
          </a:p>
          <a:p>
            <a:pPr lvl="1"/>
            <a:r>
              <a:rPr lang="fr-FR" dirty="0"/>
              <a:t>Faible résistance mécanique aux chocs</a:t>
            </a:r>
          </a:p>
          <a:p>
            <a:pPr lvl="1"/>
            <a:r>
              <a:rPr lang="fr-FR" dirty="0"/>
              <a:t>Faible résistance chimique</a:t>
            </a:r>
          </a:p>
          <a:p>
            <a:pPr lvl="1"/>
            <a:r>
              <a:rPr lang="fr-FR" dirty="0"/>
              <a:t>Tension nominale de service 300/500V</a:t>
            </a:r>
          </a:p>
          <a:p>
            <a:pPr lvl="1"/>
            <a:endParaRPr lang="fr-FR" dirty="0"/>
          </a:p>
          <a:p>
            <a:pPr lvl="1"/>
            <a:r>
              <a:rPr lang="fr-FR" dirty="0"/>
              <a:t>Ce type de câble est utilisé dans des enrouleurs de type ménager ou de bricolage, il n’est pas adapté à un usage professionnel</a:t>
            </a:r>
          </a:p>
        </p:txBody>
      </p:sp>
    </p:spTree>
    <p:extLst>
      <p:ext uri="{BB962C8B-B14F-4D97-AF65-F5344CB8AC3E}">
        <p14:creationId xmlns:p14="http://schemas.microsoft.com/office/powerpoint/2010/main" val="1678926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97BE24-630D-42FC-8117-F11B94F6306A}"/>
              </a:ext>
            </a:extLst>
          </p:cNvPr>
          <p:cNvSpPr>
            <a:spLocks noGrp="1"/>
          </p:cNvSpPr>
          <p:nvPr>
            <p:ph type="title"/>
          </p:nvPr>
        </p:nvSpPr>
        <p:spPr/>
        <p:txBody>
          <a:bodyPr/>
          <a:lstStyle/>
          <a:p>
            <a:r>
              <a:rPr lang="fr-FR" dirty="0"/>
              <a:t>Type de câble</a:t>
            </a:r>
          </a:p>
        </p:txBody>
      </p:sp>
      <p:sp>
        <p:nvSpPr>
          <p:cNvPr id="3" name="Espace réservé du contenu 2">
            <a:extLst>
              <a:ext uri="{FF2B5EF4-FFF2-40B4-BE49-F238E27FC236}">
                <a16:creationId xmlns:a16="http://schemas.microsoft.com/office/drawing/2014/main" id="{CD5D2B68-C98D-476D-8A3D-7CF4009F44C0}"/>
              </a:ext>
            </a:extLst>
          </p:cNvPr>
          <p:cNvSpPr>
            <a:spLocks noGrp="1"/>
          </p:cNvSpPr>
          <p:nvPr>
            <p:ph idx="1"/>
          </p:nvPr>
        </p:nvSpPr>
        <p:spPr/>
        <p:txBody>
          <a:bodyPr/>
          <a:lstStyle/>
          <a:p>
            <a:r>
              <a:rPr lang="fr-FR" dirty="0"/>
              <a:t>Cable HO7RN-F:</a:t>
            </a:r>
          </a:p>
          <a:p>
            <a:endParaRPr lang="fr-FR" dirty="0"/>
          </a:p>
          <a:p>
            <a:pPr lvl="1"/>
            <a:r>
              <a:rPr lang="fr-FR" dirty="0"/>
              <a:t>Usage professionnel intérieur et extérieur</a:t>
            </a:r>
          </a:p>
          <a:p>
            <a:pPr lvl="1"/>
            <a:r>
              <a:rPr lang="fr-FR" dirty="0"/>
              <a:t>Gaine Néoprène</a:t>
            </a:r>
          </a:p>
          <a:p>
            <a:pPr lvl="1"/>
            <a:r>
              <a:rPr lang="fr-FR" dirty="0"/>
              <a:t>Bonne résistance mécanique aux chocs</a:t>
            </a:r>
          </a:p>
          <a:p>
            <a:pPr lvl="1"/>
            <a:r>
              <a:rPr lang="fr-FR" dirty="0"/>
              <a:t>Bonne résistance aux produits chimiques</a:t>
            </a:r>
          </a:p>
          <a:p>
            <a:pPr lvl="1"/>
            <a:r>
              <a:rPr lang="fr-FR" dirty="0"/>
              <a:t>Tension nominale de service 450/750V</a:t>
            </a:r>
          </a:p>
        </p:txBody>
      </p:sp>
      <p:pic>
        <p:nvPicPr>
          <p:cNvPr id="2050" name="Picture 2" descr="Résultat de recherche d'images pour &quot;cable HO7RNF&quot;">
            <a:extLst>
              <a:ext uri="{FF2B5EF4-FFF2-40B4-BE49-F238E27FC236}">
                <a16:creationId xmlns:a16="http://schemas.microsoft.com/office/drawing/2014/main" id="{DEDE7DCA-D630-4475-9065-CFB0E8630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6013" y="624110"/>
            <a:ext cx="2587208" cy="2587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63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D38AEB-71C1-4826-965C-09FB636EB398}"/>
              </a:ext>
            </a:extLst>
          </p:cNvPr>
          <p:cNvSpPr>
            <a:spLocks noGrp="1"/>
          </p:cNvSpPr>
          <p:nvPr>
            <p:ph type="title"/>
          </p:nvPr>
        </p:nvSpPr>
        <p:spPr>
          <a:xfrm>
            <a:off x="2592925" y="624110"/>
            <a:ext cx="8911687" cy="780620"/>
          </a:xfrm>
        </p:spPr>
        <p:txBody>
          <a:bodyPr/>
          <a:lstStyle/>
          <a:p>
            <a:r>
              <a:rPr lang="fr-FR" dirty="0"/>
              <a:t>Disjoncteur thermique</a:t>
            </a:r>
          </a:p>
        </p:txBody>
      </p:sp>
      <p:sp>
        <p:nvSpPr>
          <p:cNvPr id="3" name="Espace réservé du contenu 2">
            <a:extLst>
              <a:ext uri="{FF2B5EF4-FFF2-40B4-BE49-F238E27FC236}">
                <a16:creationId xmlns:a16="http://schemas.microsoft.com/office/drawing/2014/main" id="{2709F634-64C8-4ADB-BD72-1FDBE89CE313}"/>
              </a:ext>
            </a:extLst>
          </p:cNvPr>
          <p:cNvSpPr>
            <a:spLocks noGrp="1"/>
          </p:cNvSpPr>
          <p:nvPr>
            <p:ph idx="1"/>
          </p:nvPr>
        </p:nvSpPr>
        <p:spPr/>
        <p:txBody>
          <a:bodyPr/>
          <a:lstStyle/>
          <a:p>
            <a:r>
              <a:rPr lang="fr-FR" dirty="0"/>
              <a:t>Tous les enrouleurs sont pourvus d’un disjoncteur thermique (norme), il se déclenche en cas de surchauffe, donc il faut éviter d’utiliser un enrouleur non déroulé, ou de placer l’enrouleur en plein soleil en cas de forte chaleur.</a:t>
            </a:r>
          </a:p>
          <a:p>
            <a:r>
              <a:rPr lang="fr-FR" dirty="0"/>
              <a:t> Le disjoncteur thermique ne protège pas l’utilisateur en cas d’électrocution.</a:t>
            </a:r>
          </a:p>
        </p:txBody>
      </p:sp>
    </p:spTree>
    <p:extLst>
      <p:ext uri="{BB962C8B-B14F-4D97-AF65-F5344CB8AC3E}">
        <p14:creationId xmlns:p14="http://schemas.microsoft.com/office/powerpoint/2010/main" val="4124485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8DA0101-1238-4DF0-9C40-7382FBA18797}"/>
              </a:ext>
            </a:extLst>
          </p:cNvPr>
          <p:cNvSpPr txBox="1"/>
          <p:nvPr/>
        </p:nvSpPr>
        <p:spPr>
          <a:xfrm>
            <a:off x="3180521" y="2888974"/>
            <a:ext cx="6440557" cy="1569660"/>
          </a:xfrm>
          <a:prstGeom prst="rect">
            <a:avLst/>
          </a:prstGeom>
          <a:noFill/>
        </p:spPr>
        <p:txBody>
          <a:bodyPr wrap="square" rtlCol="0">
            <a:spAutoFit/>
          </a:bodyPr>
          <a:lstStyle/>
          <a:p>
            <a:r>
              <a:rPr lang="fr-FR" sz="4800" dirty="0"/>
              <a:t>Enrouleurs pour usage Domestique </a:t>
            </a:r>
          </a:p>
        </p:txBody>
      </p:sp>
    </p:spTree>
    <p:extLst>
      <p:ext uri="{BB962C8B-B14F-4D97-AF65-F5344CB8AC3E}">
        <p14:creationId xmlns:p14="http://schemas.microsoft.com/office/powerpoint/2010/main" val="655809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957790-C198-4208-9746-44F64F152CD1}"/>
              </a:ext>
            </a:extLst>
          </p:cNvPr>
          <p:cNvSpPr>
            <a:spLocks noGrp="1"/>
          </p:cNvSpPr>
          <p:nvPr>
            <p:ph type="title"/>
          </p:nvPr>
        </p:nvSpPr>
        <p:spPr/>
        <p:txBody>
          <a:bodyPr>
            <a:normAutofit/>
          </a:bodyPr>
          <a:lstStyle/>
          <a:p>
            <a:r>
              <a:rPr lang="fr-FR" dirty="0"/>
              <a:t>Cable HO5 VV-Prise 16A sans clapet</a:t>
            </a:r>
            <a:br>
              <a:rPr lang="fr-FR" dirty="0"/>
            </a:br>
            <a:endParaRPr lang="fr-FR" dirty="0"/>
          </a:p>
        </p:txBody>
      </p:sp>
      <p:pic>
        <p:nvPicPr>
          <p:cNvPr id="5" name="Image 4">
            <a:extLst>
              <a:ext uri="{FF2B5EF4-FFF2-40B4-BE49-F238E27FC236}">
                <a16:creationId xmlns:a16="http://schemas.microsoft.com/office/drawing/2014/main" id="{44EBBA28-4FF5-4D55-806A-40038525B610}"/>
              </a:ext>
            </a:extLst>
          </p:cNvPr>
          <p:cNvPicPr>
            <a:picLocks noChangeAspect="1"/>
          </p:cNvPicPr>
          <p:nvPr/>
        </p:nvPicPr>
        <p:blipFill>
          <a:blip r:embed="rId2"/>
          <a:stretch>
            <a:fillRect/>
          </a:stretch>
        </p:blipFill>
        <p:spPr>
          <a:xfrm>
            <a:off x="6809161" y="2133600"/>
            <a:ext cx="5223150" cy="3484587"/>
          </a:xfrm>
          <a:prstGeom prst="rect">
            <a:avLst/>
          </a:prstGeom>
        </p:spPr>
      </p:pic>
      <p:sp>
        <p:nvSpPr>
          <p:cNvPr id="6" name="Rectangle : coins arrondis 5">
            <a:extLst>
              <a:ext uri="{FF2B5EF4-FFF2-40B4-BE49-F238E27FC236}">
                <a16:creationId xmlns:a16="http://schemas.microsoft.com/office/drawing/2014/main" id="{15C04F49-5E76-4D02-AC51-BA92338B66A4}"/>
              </a:ext>
            </a:extLst>
          </p:cNvPr>
          <p:cNvSpPr/>
          <p:nvPr/>
        </p:nvSpPr>
        <p:spPr>
          <a:xfrm>
            <a:off x="2751609" y="2804161"/>
            <a:ext cx="3618711" cy="2585426"/>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Prises 16 A sans clapet de protection</a:t>
            </a:r>
          </a:p>
          <a:p>
            <a:pPr algn="ctr"/>
            <a:r>
              <a:rPr lang="fr-FR" b="1" dirty="0">
                <a:solidFill>
                  <a:schemeClr val="tx1"/>
                </a:solidFill>
              </a:rPr>
              <a:t>Usage domestique/bricolage</a:t>
            </a:r>
          </a:p>
          <a:p>
            <a:pPr algn="ctr"/>
            <a:r>
              <a:rPr lang="fr-FR" b="1" dirty="0">
                <a:solidFill>
                  <a:schemeClr val="tx1"/>
                </a:solidFill>
              </a:rPr>
              <a:t>Intérieur uniquement</a:t>
            </a:r>
          </a:p>
        </p:txBody>
      </p:sp>
    </p:spTree>
    <p:extLst>
      <p:ext uri="{BB962C8B-B14F-4D97-AF65-F5344CB8AC3E}">
        <p14:creationId xmlns:p14="http://schemas.microsoft.com/office/powerpoint/2010/main" val="3938470536"/>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992</TotalTime>
  <Words>645</Words>
  <Application>Microsoft Office PowerPoint</Application>
  <PresentationFormat>Grand écran</PresentationFormat>
  <Paragraphs>118</Paragraphs>
  <Slides>14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Century Gothic</vt:lpstr>
      <vt:lpstr>Wingdings 3</vt:lpstr>
      <vt:lpstr>Brin</vt:lpstr>
      <vt:lpstr>Formation Enrouleur</vt:lpstr>
      <vt:lpstr>Pourquoi ce document  </vt:lpstr>
      <vt:lpstr>Signification des références de câbles </vt:lpstr>
      <vt:lpstr>IP = indice de protection </vt:lpstr>
      <vt:lpstr>Type de câble</vt:lpstr>
      <vt:lpstr>Type de câble</vt:lpstr>
      <vt:lpstr>Disjoncteur thermique</vt:lpstr>
      <vt:lpstr>Présentation PowerPoint</vt:lpstr>
      <vt:lpstr>Cable HO5 VV-Prise 16A sans clapet </vt:lpstr>
      <vt:lpstr>Présentation PowerPoint</vt:lpstr>
      <vt:lpstr>Fiche 16 A à clapet  </vt:lpstr>
      <vt:lpstr>Fiche de type P17  </vt:lpstr>
      <vt:lpstr>Fiche Maréchal   </vt:lpstr>
      <vt:lpstr>Enrouleur avec protection différentielle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Enrouleur CEBA</dc:title>
  <dc:creator>TSE DIVALTO - BELLEMIN Christophe</dc:creator>
  <cp:lastModifiedBy>CEBA - Marianne SEER</cp:lastModifiedBy>
  <cp:revision>74</cp:revision>
  <dcterms:created xsi:type="dcterms:W3CDTF">2018-04-12T09:25:49Z</dcterms:created>
  <dcterms:modified xsi:type="dcterms:W3CDTF">2018-09-17T09:52:24Z</dcterms:modified>
</cp:coreProperties>
</file>